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5"/>
    <p:restoredTop sz="94668"/>
  </p:normalViewPr>
  <p:slideViewPr>
    <p:cSldViewPr snapToGrid="0">
      <p:cViewPr varScale="1">
        <p:scale>
          <a:sx n="105" d="100"/>
          <a:sy n="105" d="100"/>
        </p:scale>
        <p:origin x="5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849B1-9BB8-4A3F-A9EA-17B86741EE0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BBE147-0146-429F-8E7E-85F1324F9D7F}">
      <dgm:prSet/>
      <dgm:spPr/>
      <dgm:t>
        <a:bodyPr/>
        <a:lstStyle/>
        <a:p>
          <a:r>
            <a:rPr lang="en-US"/>
            <a:t>Use of AI helped us to explore data, to come up with better questions</a:t>
          </a:r>
        </a:p>
      </dgm:t>
    </dgm:pt>
    <dgm:pt modelId="{A10EB834-13A3-45EC-B813-5FD2348936FA}" type="parTrans" cxnId="{93922DE2-6B59-49F3-9147-D7D8AE41462D}">
      <dgm:prSet/>
      <dgm:spPr/>
      <dgm:t>
        <a:bodyPr/>
        <a:lstStyle/>
        <a:p>
          <a:endParaRPr lang="en-US"/>
        </a:p>
      </dgm:t>
    </dgm:pt>
    <dgm:pt modelId="{EB76BEBF-9458-4E55-9E91-B94470A7E929}" type="sibTrans" cxnId="{93922DE2-6B59-49F3-9147-D7D8AE41462D}">
      <dgm:prSet/>
      <dgm:spPr/>
      <dgm:t>
        <a:bodyPr/>
        <a:lstStyle/>
        <a:p>
          <a:endParaRPr lang="en-US"/>
        </a:p>
      </dgm:t>
    </dgm:pt>
    <dgm:pt modelId="{158AF8AB-D712-44EE-BFD7-51351F1B9EBD}">
      <dgm:prSet/>
      <dgm:spPr/>
      <dgm:t>
        <a:bodyPr/>
        <a:lstStyle/>
        <a:p>
          <a:r>
            <a:rPr lang="en-US"/>
            <a:t>The visualization and insights was not on point, but gave us a starting point to think and make it better using principles of data viz</a:t>
          </a:r>
        </a:p>
      </dgm:t>
    </dgm:pt>
    <dgm:pt modelId="{722544C7-A337-4E55-ACE0-4DB65DCD5E79}" type="parTrans" cxnId="{99E4541E-8C4A-4C31-9BE9-BE3278C8CC2D}">
      <dgm:prSet/>
      <dgm:spPr/>
      <dgm:t>
        <a:bodyPr/>
        <a:lstStyle/>
        <a:p>
          <a:endParaRPr lang="en-US"/>
        </a:p>
      </dgm:t>
    </dgm:pt>
    <dgm:pt modelId="{333E4943-9261-4306-A7E7-24FBC9A4B3F2}" type="sibTrans" cxnId="{99E4541E-8C4A-4C31-9BE9-BE3278C8CC2D}">
      <dgm:prSet/>
      <dgm:spPr/>
      <dgm:t>
        <a:bodyPr/>
        <a:lstStyle/>
        <a:p>
          <a:endParaRPr lang="en-US"/>
        </a:p>
      </dgm:t>
    </dgm:pt>
    <dgm:pt modelId="{EC9DCCE7-D5AD-4085-9B1A-CC35CFB16C5A}">
      <dgm:prSet/>
      <dgm:spPr/>
      <dgm:t>
        <a:bodyPr/>
        <a:lstStyle/>
        <a:p>
          <a:r>
            <a:rPr lang="en-US"/>
            <a:t>We understood that asking specific questions led to to ai bettering its response</a:t>
          </a:r>
        </a:p>
      </dgm:t>
    </dgm:pt>
    <dgm:pt modelId="{73A66784-715C-4EF2-AE50-712D15288785}" type="parTrans" cxnId="{DDB7B077-A40B-4F65-8FC2-DCF28C1BD612}">
      <dgm:prSet/>
      <dgm:spPr/>
      <dgm:t>
        <a:bodyPr/>
        <a:lstStyle/>
        <a:p>
          <a:endParaRPr lang="en-US"/>
        </a:p>
      </dgm:t>
    </dgm:pt>
    <dgm:pt modelId="{94E1E654-A858-4164-A820-03E2FC6B3BA5}" type="sibTrans" cxnId="{DDB7B077-A40B-4F65-8FC2-DCF28C1BD612}">
      <dgm:prSet/>
      <dgm:spPr/>
      <dgm:t>
        <a:bodyPr/>
        <a:lstStyle/>
        <a:p>
          <a:endParaRPr lang="en-US"/>
        </a:p>
      </dgm:t>
    </dgm:pt>
    <dgm:pt modelId="{69BC3792-7E89-49F6-865E-7E92865C9C52}">
      <dgm:prSet custT="1"/>
      <dgm:spPr/>
      <dgm:t>
        <a:bodyPr/>
        <a:lstStyle/>
        <a:p>
          <a:r>
            <a:rPr lang="en-US" sz="2400" b="1" dirty="0"/>
            <a:t>“Afterall everything starts with a question and power of curiosity is still very human”</a:t>
          </a:r>
        </a:p>
      </dgm:t>
    </dgm:pt>
    <dgm:pt modelId="{66B6F4A4-E504-4A0F-AB93-33A04106271B}" type="parTrans" cxnId="{82271707-3543-416E-845B-F51B72F7B703}">
      <dgm:prSet/>
      <dgm:spPr/>
      <dgm:t>
        <a:bodyPr/>
        <a:lstStyle/>
        <a:p>
          <a:endParaRPr lang="en-US"/>
        </a:p>
      </dgm:t>
    </dgm:pt>
    <dgm:pt modelId="{3C020D79-E6DF-4DE6-B6D1-4D27EEE2A6A8}" type="sibTrans" cxnId="{82271707-3543-416E-845B-F51B72F7B703}">
      <dgm:prSet/>
      <dgm:spPr/>
      <dgm:t>
        <a:bodyPr/>
        <a:lstStyle/>
        <a:p>
          <a:endParaRPr lang="en-US"/>
        </a:p>
      </dgm:t>
    </dgm:pt>
    <dgm:pt modelId="{0AB49258-15F7-45B6-B85E-0FE4702FB74D}" type="pres">
      <dgm:prSet presAssocID="{00F849B1-9BB8-4A3F-A9EA-17B86741EE0E}" presName="root" presStyleCnt="0">
        <dgm:presLayoutVars>
          <dgm:dir/>
          <dgm:resizeHandles val="exact"/>
        </dgm:presLayoutVars>
      </dgm:prSet>
      <dgm:spPr/>
    </dgm:pt>
    <dgm:pt modelId="{AAAD5F55-8BBE-4481-AE61-283B16CDA847}" type="pres">
      <dgm:prSet presAssocID="{00F849B1-9BB8-4A3F-A9EA-17B86741EE0E}" presName="container" presStyleCnt="0">
        <dgm:presLayoutVars>
          <dgm:dir/>
          <dgm:resizeHandles val="exact"/>
        </dgm:presLayoutVars>
      </dgm:prSet>
      <dgm:spPr/>
    </dgm:pt>
    <dgm:pt modelId="{5972CA7B-3C62-4C7C-9838-1F486FF67D43}" type="pres">
      <dgm:prSet presAssocID="{AABBE147-0146-429F-8E7E-85F1324F9D7F}" presName="compNode" presStyleCnt="0"/>
      <dgm:spPr/>
    </dgm:pt>
    <dgm:pt modelId="{A776ACB0-D0A7-4745-8026-90FBB9C570D4}" type="pres">
      <dgm:prSet presAssocID="{AABBE147-0146-429F-8E7E-85F1324F9D7F}" presName="iconBgRect" presStyleLbl="bgShp" presStyleIdx="0" presStyleCnt="4"/>
      <dgm:spPr/>
    </dgm:pt>
    <dgm:pt modelId="{3A1DD044-E183-4CE5-975F-CFB282433EB1}" type="pres">
      <dgm:prSet presAssocID="{AABBE147-0146-429F-8E7E-85F1324F9D7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C131797-E4AD-462F-BE55-6619974C0E16}" type="pres">
      <dgm:prSet presAssocID="{AABBE147-0146-429F-8E7E-85F1324F9D7F}" presName="spaceRect" presStyleCnt="0"/>
      <dgm:spPr/>
    </dgm:pt>
    <dgm:pt modelId="{31C3EABF-58C9-4F0A-82FF-A7E58A353D71}" type="pres">
      <dgm:prSet presAssocID="{AABBE147-0146-429F-8E7E-85F1324F9D7F}" presName="textRect" presStyleLbl="revTx" presStyleIdx="0" presStyleCnt="4">
        <dgm:presLayoutVars>
          <dgm:chMax val="1"/>
          <dgm:chPref val="1"/>
        </dgm:presLayoutVars>
      </dgm:prSet>
      <dgm:spPr/>
    </dgm:pt>
    <dgm:pt modelId="{6E7F900A-C003-484B-8CA9-63C15DC91F55}" type="pres">
      <dgm:prSet presAssocID="{EB76BEBF-9458-4E55-9E91-B94470A7E929}" presName="sibTrans" presStyleLbl="sibTrans2D1" presStyleIdx="0" presStyleCnt="0"/>
      <dgm:spPr/>
    </dgm:pt>
    <dgm:pt modelId="{35A1AA21-D6B6-4429-8066-9B352665F826}" type="pres">
      <dgm:prSet presAssocID="{158AF8AB-D712-44EE-BFD7-51351F1B9EBD}" presName="compNode" presStyleCnt="0"/>
      <dgm:spPr/>
    </dgm:pt>
    <dgm:pt modelId="{DEB4EE53-D250-4319-B1E5-09D8D8DAA4CE}" type="pres">
      <dgm:prSet presAssocID="{158AF8AB-D712-44EE-BFD7-51351F1B9EBD}" presName="iconBgRect" presStyleLbl="bgShp" presStyleIdx="1" presStyleCnt="4"/>
      <dgm:spPr/>
    </dgm:pt>
    <dgm:pt modelId="{20374F71-6D0A-4944-B689-9DC6EE228ED3}" type="pres">
      <dgm:prSet presAssocID="{158AF8AB-D712-44EE-BFD7-51351F1B9E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B80A46FD-3369-4BB7-AC54-2717C8620662}" type="pres">
      <dgm:prSet presAssocID="{158AF8AB-D712-44EE-BFD7-51351F1B9EBD}" presName="spaceRect" presStyleCnt="0"/>
      <dgm:spPr/>
    </dgm:pt>
    <dgm:pt modelId="{B37CD551-C465-441E-B2AE-68AEB171381F}" type="pres">
      <dgm:prSet presAssocID="{158AF8AB-D712-44EE-BFD7-51351F1B9EBD}" presName="textRect" presStyleLbl="revTx" presStyleIdx="1" presStyleCnt="4">
        <dgm:presLayoutVars>
          <dgm:chMax val="1"/>
          <dgm:chPref val="1"/>
        </dgm:presLayoutVars>
      </dgm:prSet>
      <dgm:spPr/>
    </dgm:pt>
    <dgm:pt modelId="{4DCCD720-2CB8-4B03-96EA-CF51C6E6137D}" type="pres">
      <dgm:prSet presAssocID="{333E4943-9261-4306-A7E7-24FBC9A4B3F2}" presName="sibTrans" presStyleLbl="sibTrans2D1" presStyleIdx="0" presStyleCnt="0"/>
      <dgm:spPr/>
    </dgm:pt>
    <dgm:pt modelId="{85A417A2-1906-44F9-9C45-B8512E360256}" type="pres">
      <dgm:prSet presAssocID="{EC9DCCE7-D5AD-4085-9B1A-CC35CFB16C5A}" presName="compNode" presStyleCnt="0"/>
      <dgm:spPr/>
    </dgm:pt>
    <dgm:pt modelId="{704E7FB0-E6F8-4BE5-99C4-9ED888AA3D06}" type="pres">
      <dgm:prSet presAssocID="{EC9DCCE7-D5AD-4085-9B1A-CC35CFB16C5A}" presName="iconBgRect" presStyleLbl="bgShp" presStyleIdx="2" presStyleCnt="4"/>
      <dgm:spPr/>
    </dgm:pt>
    <dgm:pt modelId="{1AF18778-D83D-4F59-BA2F-D16A5ACC6D6C}" type="pres">
      <dgm:prSet presAssocID="{EC9DCCE7-D5AD-4085-9B1A-CC35CFB16C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AFAFF76-7F26-49AB-8EE6-F47AF57786A0}" type="pres">
      <dgm:prSet presAssocID="{EC9DCCE7-D5AD-4085-9B1A-CC35CFB16C5A}" presName="spaceRect" presStyleCnt="0"/>
      <dgm:spPr/>
    </dgm:pt>
    <dgm:pt modelId="{C33887CF-460B-4974-812B-7C9410965AC8}" type="pres">
      <dgm:prSet presAssocID="{EC9DCCE7-D5AD-4085-9B1A-CC35CFB16C5A}" presName="textRect" presStyleLbl="revTx" presStyleIdx="2" presStyleCnt="4">
        <dgm:presLayoutVars>
          <dgm:chMax val="1"/>
          <dgm:chPref val="1"/>
        </dgm:presLayoutVars>
      </dgm:prSet>
      <dgm:spPr/>
    </dgm:pt>
    <dgm:pt modelId="{BB415498-9DAD-4A1B-92D3-DEE9E457665B}" type="pres">
      <dgm:prSet presAssocID="{94E1E654-A858-4164-A820-03E2FC6B3BA5}" presName="sibTrans" presStyleLbl="sibTrans2D1" presStyleIdx="0" presStyleCnt="0"/>
      <dgm:spPr/>
    </dgm:pt>
    <dgm:pt modelId="{815C75C8-1AF5-4676-A634-C84575EF4043}" type="pres">
      <dgm:prSet presAssocID="{69BC3792-7E89-49F6-865E-7E92865C9C52}" presName="compNode" presStyleCnt="0"/>
      <dgm:spPr/>
    </dgm:pt>
    <dgm:pt modelId="{CB134231-A3B4-4278-B305-E0A8705A33F4}" type="pres">
      <dgm:prSet presAssocID="{69BC3792-7E89-49F6-865E-7E92865C9C52}" presName="iconBgRect" presStyleLbl="bgShp" presStyleIdx="3" presStyleCnt="4"/>
      <dgm:spPr/>
    </dgm:pt>
    <dgm:pt modelId="{B3BFD863-0188-429E-9448-FC4F47C52163}" type="pres">
      <dgm:prSet presAssocID="{69BC3792-7E89-49F6-865E-7E92865C9C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002A94B6-147C-49CF-9A12-6BC562D1C0A0}" type="pres">
      <dgm:prSet presAssocID="{69BC3792-7E89-49F6-865E-7E92865C9C52}" presName="spaceRect" presStyleCnt="0"/>
      <dgm:spPr/>
    </dgm:pt>
    <dgm:pt modelId="{1D0204B7-D07E-4E9C-98AC-BCFCCDF96E1B}" type="pres">
      <dgm:prSet presAssocID="{69BC3792-7E89-49F6-865E-7E92865C9C52}" presName="textRect" presStyleLbl="revTx" presStyleIdx="3" presStyleCnt="4">
        <dgm:presLayoutVars>
          <dgm:chMax val="1"/>
          <dgm:chPref val="1"/>
        </dgm:presLayoutVars>
      </dgm:prSet>
      <dgm:spPr/>
    </dgm:pt>
  </dgm:ptLst>
  <dgm:cxnLst>
    <dgm:cxn modelId="{82271707-3543-416E-845B-F51B72F7B703}" srcId="{00F849B1-9BB8-4A3F-A9EA-17B86741EE0E}" destId="{69BC3792-7E89-49F6-865E-7E92865C9C52}" srcOrd="3" destOrd="0" parTransId="{66B6F4A4-E504-4A0F-AB93-33A04106271B}" sibTransId="{3C020D79-E6DF-4DE6-B6D1-4D27EEE2A6A8}"/>
    <dgm:cxn modelId="{99E4541E-8C4A-4C31-9BE9-BE3278C8CC2D}" srcId="{00F849B1-9BB8-4A3F-A9EA-17B86741EE0E}" destId="{158AF8AB-D712-44EE-BFD7-51351F1B9EBD}" srcOrd="1" destOrd="0" parTransId="{722544C7-A337-4E55-ACE0-4DB65DCD5E79}" sibTransId="{333E4943-9261-4306-A7E7-24FBC9A4B3F2}"/>
    <dgm:cxn modelId="{EBE66826-D217-410A-952E-FE20F7CA4D9A}" type="presOf" srcId="{EC9DCCE7-D5AD-4085-9B1A-CC35CFB16C5A}" destId="{C33887CF-460B-4974-812B-7C9410965AC8}" srcOrd="0" destOrd="0" presId="urn:microsoft.com/office/officeart/2018/2/layout/IconCircleList"/>
    <dgm:cxn modelId="{46CF4B29-1633-432E-A8A2-3993CCF873D5}" type="presOf" srcId="{EB76BEBF-9458-4E55-9E91-B94470A7E929}" destId="{6E7F900A-C003-484B-8CA9-63C15DC91F55}" srcOrd="0" destOrd="0" presId="urn:microsoft.com/office/officeart/2018/2/layout/IconCircleList"/>
    <dgm:cxn modelId="{5C8B115F-2C3F-4F9A-A334-59E8F405A4F9}" type="presOf" srcId="{69BC3792-7E89-49F6-865E-7E92865C9C52}" destId="{1D0204B7-D07E-4E9C-98AC-BCFCCDF96E1B}" srcOrd="0" destOrd="0" presId="urn:microsoft.com/office/officeart/2018/2/layout/IconCircleList"/>
    <dgm:cxn modelId="{DDB7B077-A40B-4F65-8FC2-DCF28C1BD612}" srcId="{00F849B1-9BB8-4A3F-A9EA-17B86741EE0E}" destId="{EC9DCCE7-D5AD-4085-9B1A-CC35CFB16C5A}" srcOrd="2" destOrd="0" parTransId="{73A66784-715C-4EF2-AE50-712D15288785}" sibTransId="{94E1E654-A858-4164-A820-03E2FC6B3BA5}"/>
    <dgm:cxn modelId="{28F1C984-9567-4726-9986-7C5C4D85ED71}" type="presOf" srcId="{333E4943-9261-4306-A7E7-24FBC9A4B3F2}" destId="{4DCCD720-2CB8-4B03-96EA-CF51C6E6137D}" srcOrd="0" destOrd="0" presId="urn:microsoft.com/office/officeart/2018/2/layout/IconCircleList"/>
    <dgm:cxn modelId="{4679D9B5-1C43-4010-A9F6-5B78A27FA9BD}" type="presOf" srcId="{00F849B1-9BB8-4A3F-A9EA-17B86741EE0E}" destId="{0AB49258-15F7-45B6-B85E-0FE4702FB74D}" srcOrd="0" destOrd="0" presId="urn:microsoft.com/office/officeart/2018/2/layout/IconCircleList"/>
    <dgm:cxn modelId="{0AE748C6-F9F5-48A8-A0D3-6EC1718D51E1}" type="presOf" srcId="{158AF8AB-D712-44EE-BFD7-51351F1B9EBD}" destId="{B37CD551-C465-441E-B2AE-68AEB171381F}" srcOrd="0" destOrd="0" presId="urn:microsoft.com/office/officeart/2018/2/layout/IconCircleList"/>
    <dgm:cxn modelId="{56A81FC7-B511-4B8F-B071-44F5B5A4DC8A}" type="presOf" srcId="{AABBE147-0146-429F-8E7E-85F1324F9D7F}" destId="{31C3EABF-58C9-4F0A-82FF-A7E58A353D71}" srcOrd="0" destOrd="0" presId="urn:microsoft.com/office/officeart/2018/2/layout/IconCircleList"/>
    <dgm:cxn modelId="{93922DE2-6B59-49F3-9147-D7D8AE41462D}" srcId="{00F849B1-9BB8-4A3F-A9EA-17B86741EE0E}" destId="{AABBE147-0146-429F-8E7E-85F1324F9D7F}" srcOrd="0" destOrd="0" parTransId="{A10EB834-13A3-45EC-B813-5FD2348936FA}" sibTransId="{EB76BEBF-9458-4E55-9E91-B94470A7E929}"/>
    <dgm:cxn modelId="{57EED7F9-B829-45B0-9E1A-9031226F205C}" type="presOf" srcId="{94E1E654-A858-4164-A820-03E2FC6B3BA5}" destId="{BB415498-9DAD-4A1B-92D3-DEE9E457665B}" srcOrd="0" destOrd="0" presId="urn:microsoft.com/office/officeart/2018/2/layout/IconCircleList"/>
    <dgm:cxn modelId="{9CD8322C-B8B2-4AFB-9321-52442B1E3BFB}" type="presParOf" srcId="{0AB49258-15F7-45B6-B85E-0FE4702FB74D}" destId="{AAAD5F55-8BBE-4481-AE61-283B16CDA847}" srcOrd="0" destOrd="0" presId="urn:microsoft.com/office/officeart/2018/2/layout/IconCircleList"/>
    <dgm:cxn modelId="{2340B20A-92F9-4312-9F36-14F6726D1A2E}" type="presParOf" srcId="{AAAD5F55-8BBE-4481-AE61-283B16CDA847}" destId="{5972CA7B-3C62-4C7C-9838-1F486FF67D43}" srcOrd="0" destOrd="0" presId="urn:microsoft.com/office/officeart/2018/2/layout/IconCircleList"/>
    <dgm:cxn modelId="{AEC2D5D2-D9D7-4783-B5A7-D6BEDBCBE8A7}" type="presParOf" srcId="{5972CA7B-3C62-4C7C-9838-1F486FF67D43}" destId="{A776ACB0-D0A7-4745-8026-90FBB9C570D4}" srcOrd="0" destOrd="0" presId="urn:microsoft.com/office/officeart/2018/2/layout/IconCircleList"/>
    <dgm:cxn modelId="{350FD7B4-44FE-439C-8C1E-36108CDBC71B}" type="presParOf" srcId="{5972CA7B-3C62-4C7C-9838-1F486FF67D43}" destId="{3A1DD044-E183-4CE5-975F-CFB282433EB1}" srcOrd="1" destOrd="0" presId="urn:microsoft.com/office/officeart/2018/2/layout/IconCircleList"/>
    <dgm:cxn modelId="{C5DE01CB-0F2F-4141-B3DD-440A51B24577}" type="presParOf" srcId="{5972CA7B-3C62-4C7C-9838-1F486FF67D43}" destId="{FC131797-E4AD-462F-BE55-6619974C0E16}" srcOrd="2" destOrd="0" presId="urn:microsoft.com/office/officeart/2018/2/layout/IconCircleList"/>
    <dgm:cxn modelId="{B8F06765-E61F-407A-ACFC-1F7FF9177F64}" type="presParOf" srcId="{5972CA7B-3C62-4C7C-9838-1F486FF67D43}" destId="{31C3EABF-58C9-4F0A-82FF-A7E58A353D71}" srcOrd="3" destOrd="0" presId="urn:microsoft.com/office/officeart/2018/2/layout/IconCircleList"/>
    <dgm:cxn modelId="{C4B35DC3-6341-467B-94B9-02DABACE9804}" type="presParOf" srcId="{AAAD5F55-8BBE-4481-AE61-283B16CDA847}" destId="{6E7F900A-C003-484B-8CA9-63C15DC91F55}" srcOrd="1" destOrd="0" presId="urn:microsoft.com/office/officeart/2018/2/layout/IconCircleList"/>
    <dgm:cxn modelId="{814598DC-3E7D-4B6E-8C20-52E4FDEAF645}" type="presParOf" srcId="{AAAD5F55-8BBE-4481-AE61-283B16CDA847}" destId="{35A1AA21-D6B6-4429-8066-9B352665F826}" srcOrd="2" destOrd="0" presId="urn:microsoft.com/office/officeart/2018/2/layout/IconCircleList"/>
    <dgm:cxn modelId="{EF334D06-91FA-4237-908E-49987422D033}" type="presParOf" srcId="{35A1AA21-D6B6-4429-8066-9B352665F826}" destId="{DEB4EE53-D250-4319-B1E5-09D8D8DAA4CE}" srcOrd="0" destOrd="0" presId="urn:microsoft.com/office/officeart/2018/2/layout/IconCircleList"/>
    <dgm:cxn modelId="{8BD8D022-9ED9-4452-8290-DA646BE9A45C}" type="presParOf" srcId="{35A1AA21-D6B6-4429-8066-9B352665F826}" destId="{20374F71-6D0A-4944-B689-9DC6EE228ED3}" srcOrd="1" destOrd="0" presId="urn:microsoft.com/office/officeart/2018/2/layout/IconCircleList"/>
    <dgm:cxn modelId="{9CF8E950-1D1D-464A-80E9-0CB9D20C3DB1}" type="presParOf" srcId="{35A1AA21-D6B6-4429-8066-9B352665F826}" destId="{B80A46FD-3369-4BB7-AC54-2717C8620662}" srcOrd="2" destOrd="0" presId="urn:microsoft.com/office/officeart/2018/2/layout/IconCircleList"/>
    <dgm:cxn modelId="{74751FCE-B5B1-45FE-BDE5-8C690F107D6B}" type="presParOf" srcId="{35A1AA21-D6B6-4429-8066-9B352665F826}" destId="{B37CD551-C465-441E-B2AE-68AEB171381F}" srcOrd="3" destOrd="0" presId="urn:microsoft.com/office/officeart/2018/2/layout/IconCircleList"/>
    <dgm:cxn modelId="{54BE9D40-5A25-4A6A-BE1C-F24395543A79}" type="presParOf" srcId="{AAAD5F55-8BBE-4481-AE61-283B16CDA847}" destId="{4DCCD720-2CB8-4B03-96EA-CF51C6E6137D}" srcOrd="3" destOrd="0" presId="urn:microsoft.com/office/officeart/2018/2/layout/IconCircleList"/>
    <dgm:cxn modelId="{02C5D1B6-63A9-40FE-98F9-303E3A6E6493}" type="presParOf" srcId="{AAAD5F55-8BBE-4481-AE61-283B16CDA847}" destId="{85A417A2-1906-44F9-9C45-B8512E360256}" srcOrd="4" destOrd="0" presId="urn:microsoft.com/office/officeart/2018/2/layout/IconCircleList"/>
    <dgm:cxn modelId="{06FC7A46-9B73-4375-89C7-E4F4D5AEE7F7}" type="presParOf" srcId="{85A417A2-1906-44F9-9C45-B8512E360256}" destId="{704E7FB0-E6F8-4BE5-99C4-9ED888AA3D06}" srcOrd="0" destOrd="0" presId="urn:microsoft.com/office/officeart/2018/2/layout/IconCircleList"/>
    <dgm:cxn modelId="{2B8882DB-E2DE-41E0-8D02-407099CD77EC}" type="presParOf" srcId="{85A417A2-1906-44F9-9C45-B8512E360256}" destId="{1AF18778-D83D-4F59-BA2F-D16A5ACC6D6C}" srcOrd="1" destOrd="0" presId="urn:microsoft.com/office/officeart/2018/2/layout/IconCircleList"/>
    <dgm:cxn modelId="{55103D9F-84DD-46F0-98C0-B3BAC8F88C54}" type="presParOf" srcId="{85A417A2-1906-44F9-9C45-B8512E360256}" destId="{DAFAFF76-7F26-49AB-8EE6-F47AF57786A0}" srcOrd="2" destOrd="0" presId="urn:microsoft.com/office/officeart/2018/2/layout/IconCircleList"/>
    <dgm:cxn modelId="{1491C2A5-5942-41DE-B9B1-5C26FAF9C0A2}" type="presParOf" srcId="{85A417A2-1906-44F9-9C45-B8512E360256}" destId="{C33887CF-460B-4974-812B-7C9410965AC8}" srcOrd="3" destOrd="0" presId="urn:microsoft.com/office/officeart/2018/2/layout/IconCircleList"/>
    <dgm:cxn modelId="{309B76C8-9129-4F14-A7C2-32D3A9747C0B}" type="presParOf" srcId="{AAAD5F55-8BBE-4481-AE61-283B16CDA847}" destId="{BB415498-9DAD-4A1B-92D3-DEE9E457665B}" srcOrd="5" destOrd="0" presId="urn:microsoft.com/office/officeart/2018/2/layout/IconCircleList"/>
    <dgm:cxn modelId="{249BDA45-6FB7-4B1A-9263-3C9E98CFA0FC}" type="presParOf" srcId="{AAAD5F55-8BBE-4481-AE61-283B16CDA847}" destId="{815C75C8-1AF5-4676-A634-C84575EF4043}" srcOrd="6" destOrd="0" presId="urn:microsoft.com/office/officeart/2018/2/layout/IconCircleList"/>
    <dgm:cxn modelId="{BEDD7BD8-36D5-4321-A9EF-7F5C1FAFB628}" type="presParOf" srcId="{815C75C8-1AF5-4676-A634-C84575EF4043}" destId="{CB134231-A3B4-4278-B305-E0A8705A33F4}" srcOrd="0" destOrd="0" presId="urn:microsoft.com/office/officeart/2018/2/layout/IconCircleList"/>
    <dgm:cxn modelId="{09FE20F6-EFC1-4509-9853-8A41DAC19497}" type="presParOf" srcId="{815C75C8-1AF5-4676-A634-C84575EF4043}" destId="{B3BFD863-0188-429E-9448-FC4F47C52163}" srcOrd="1" destOrd="0" presId="urn:microsoft.com/office/officeart/2018/2/layout/IconCircleList"/>
    <dgm:cxn modelId="{A1F1B1B1-542E-412B-98B9-DBD2F9C8C789}" type="presParOf" srcId="{815C75C8-1AF5-4676-A634-C84575EF4043}" destId="{002A94B6-147C-49CF-9A12-6BC562D1C0A0}" srcOrd="2" destOrd="0" presId="urn:microsoft.com/office/officeart/2018/2/layout/IconCircleList"/>
    <dgm:cxn modelId="{FADA0B3B-B349-47A8-819F-E0F0753E1632}" type="presParOf" srcId="{815C75C8-1AF5-4676-A634-C84575EF4043}" destId="{1D0204B7-D07E-4E9C-98AC-BCFCCDF96E1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75B02B-9B55-4517-8538-2195CA52DFC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730D635-0FC8-4050-AB34-3A01E62C3C76}">
      <dgm:prSet/>
      <dgm:spPr/>
      <dgm:t>
        <a:bodyPr/>
        <a:lstStyle/>
        <a:p>
          <a:pPr>
            <a:lnSpc>
              <a:spcPct val="100000"/>
            </a:lnSpc>
          </a:pPr>
          <a:r>
            <a:rPr lang="en-US" dirty="0"/>
            <a:t>Post 2016 saw x10 times increase in the number of satellites launched.</a:t>
          </a:r>
        </a:p>
      </dgm:t>
    </dgm:pt>
    <dgm:pt modelId="{0C823196-9A4D-4D00-8E00-0D07BD7D96B8}" type="parTrans" cxnId="{F6484136-514A-479D-9237-3F3C66B7F418}">
      <dgm:prSet/>
      <dgm:spPr/>
      <dgm:t>
        <a:bodyPr/>
        <a:lstStyle/>
        <a:p>
          <a:endParaRPr lang="en-US"/>
        </a:p>
      </dgm:t>
    </dgm:pt>
    <dgm:pt modelId="{C688D25E-A095-458C-A499-D82F35655584}" type="sibTrans" cxnId="{F6484136-514A-479D-9237-3F3C66B7F418}">
      <dgm:prSet/>
      <dgm:spPr/>
      <dgm:t>
        <a:bodyPr/>
        <a:lstStyle/>
        <a:p>
          <a:pPr>
            <a:lnSpc>
              <a:spcPct val="100000"/>
            </a:lnSpc>
          </a:pPr>
          <a:endParaRPr lang="en-US"/>
        </a:p>
      </dgm:t>
    </dgm:pt>
    <dgm:pt modelId="{6001AD60-A3A4-4B23-9CD1-3632A08417E2}">
      <dgm:prSet/>
      <dgm:spPr/>
      <dgm:t>
        <a:bodyPr/>
        <a:lstStyle/>
        <a:p>
          <a:pPr>
            <a:lnSpc>
              <a:spcPct val="100000"/>
            </a:lnSpc>
          </a:pPr>
          <a:r>
            <a:rPr lang="en-US"/>
            <a:t>80% of satellites launched were for communication activities </a:t>
          </a:r>
        </a:p>
      </dgm:t>
    </dgm:pt>
    <dgm:pt modelId="{AD47D19C-7227-49E2-9726-4DA3D94C137C}" type="parTrans" cxnId="{D9D11F10-E68A-4A0D-9656-9FA1F0D3F3EB}">
      <dgm:prSet/>
      <dgm:spPr/>
      <dgm:t>
        <a:bodyPr/>
        <a:lstStyle/>
        <a:p>
          <a:endParaRPr lang="en-US"/>
        </a:p>
      </dgm:t>
    </dgm:pt>
    <dgm:pt modelId="{BA616881-9B88-4A27-9D9E-23BB56FBAE5A}" type="sibTrans" cxnId="{D9D11F10-E68A-4A0D-9656-9FA1F0D3F3EB}">
      <dgm:prSet/>
      <dgm:spPr/>
      <dgm:t>
        <a:bodyPr/>
        <a:lstStyle/>
        <a:p>
          <a:pPr>
            <a:lnSpc>
              <a:spcPct val="100000"/>
            </a:lnSpc>
          </a:pPr>
          <a:endParaRPr lang="en-US"/>
        </a:p>
      </dgm:t>
    </dgm:pt>
    <dgm:pt modelId="{FAD04A7E-0E70-4874-A493-706BC6A85A7E}">
      <dgm:prSet/>
      <dgm:spPr/>
      <dgm:t>
        <a:bodyPr/>
        <a:lstStyle/>
        <a:p>
          <a:pPr>
            <a:lnSpc>
              <a:spcPct val="100000"/>
            </a:lnSpc>
          </a:pPr>
          <a:r>
            <a:rPr lang="en-US"/>
            <a:t>This boom is because of private players entering the space market eg:SpaceX</a:t>
          </a:r>
        </a:p>
      </dgm:t>
    </dgm:pt>
    <dgm:pt modelId="{1FEB2872-B89C-4D65-A4DD-7B8EAFF8F728}" type="parTrans" cxnId="{4F882213-E3EA-4855-8AE8-ECB910EDED09}">
      <dgm:prSet/>
      <dgm:spPr/>
      <dgm:t>
        <a:bodyPr/>
        <a:lstStyle/>
        <a:p>
          <a:endParaRPr lang="en-US"/>
        </a:p>
      </dgm:t>
    </dgm:pt>
    <dgm:pt modelId="{A1C5D2A8-7CB6-45B4-8A5F-52713959BF03}" type="sibTrans" cxnId="{4F882213-E3EA-4855-8AE8-ECB910EDED09}">
      <dgm:prSet/>
      <dgm:spPr/>
      <dgm:t>
        <a:bodyPr/>
        <a:lstStyle/>
        <a:p>
          <a:pPr>
            <a:lnSpc>
              <a:spcPct val="100000"/>
            </a:lnSpc>
          </a:pPr>
          <a:endParaRPr lang="en-US"/>
        </a:p>
      </dgm:t>
    </dgm:pt>
    <dgm:pt modelId="{42DA1F3F-DC39-46AE-9F33-7372BE8032C3}">
      <dgm:prSet/>
      <dgm:spPr/>
      <dgm:t>
        <a:bodyPr/>
        <a:lstStyle/>
        <a:p>
          <a:pPr>
            <a:lnSpc>
              <a:spcPct val="100000"/>
            </a:lnSpc>
          </a:pPr>
          <a:r>
            <a:rPr lang="en-US"/>
            <a:t>SpaceX is also one the largest service provider.</a:t>
          </a:r>
        </a:p>
      </dgm:t>
    </dgm:pt>
    <dgm:pt modelId="{0BF4631F-EB96-4649-9A70-0D1DC13EB268}" type="parTrans" cxnId="{EAC9E3A6-7B9D-48CC-ACE6-33EE59518738}">
      <dgm:prSet/>
      <dgm:spPr/>
      <dgm:t>
        <a:bodyPr/>
        <a:lstStyle/>
        <a:p>
          <a:endParaRPr lang="en-US"/>
        </a:p>
      </dgm:t>
    </dgm:pt>
    <dgm:pt modelId="{63939204-62D3-4A6F-8E29-253D97AABE13}" type="sibTrans" cxnId="{EAC9E3A6-7B9D-48CC-ACE6-33EE59518738}">
      <dgm:prSet/>
      <dgm:spPr/>
      <dgm:t>
        <a:bodyPr/>
        <a:lstStyle/>
        <a:p>
          <a:endParaRPr lang="en-US"/>
        </a:p>
      </dgm:t>
    </dgm:pt>
    <dgm:pt modelId="{99EACDAB-5574-4976-8066-4B827C239299}" type="pres">
      <dgm:prSet presAssocID="{0B75B02B-9B55-4517-8538-2195CA52DFCC}" presName="root" presStyleCnt="0">
        <dgm:presLayoutVars>
          <dgm:dir/>
          <dgm:resizeHandles val="exact"/>
        </dgm:presLayoutVars>
      </dgm:prSet>
      <dgm:spPr/>
    </dgm:pt>
    <dgm:pt modelId="{29A6D145-6521-443B-9818-FB316BD545DF}" type="pres">
      <dgm:prSet presAssocID="{0B75B02B-9B55-4517-8538-2195CA52DFCC}" presName="container" presStyleCnt="0">
        <dgm:presLayoutVars>
          <dgm:dir/>
          <dgm:resizeHandles val="exact"/>
        </dgm:presLayoutVars>
      </dgm:prSet>
      <dgm:spPr/>
    </dgm:pt>
    <dgm:pt modelId="{E728B5C9-6B09-4061-A7C4-9F3D866E104A}" type="pres">
      <dgm:prSet presAssocID="{E730D635-0FC8-4050-AB34-3A01E62C3C76}" presName="compNode" presStyleCnt="0"/>
      <dgm:spPr/>
    </dgm:pt>
    <dgm:pt modelId="{1A2BFE6F-3ECD-47CB-810B-E42BC16D5694}" type="pres">
      <dgm:prSet presAssocID="{E730D635-0FC8-4050-AB34-3A01E62C3C76}" presName="iconBgRect" presStyleLbl="bgShp" presStyleIdx="0" presStyleCnt="4"/>
      <dgm:spPr/>
    </dgm:pt>
    <dgm:pt modelId="{B44C697D-BD4A-43F1-9305-A34A0F9DCA6B}" type="pres">
      <dgm:prSet presAssocID="{E730D635-0FC8-4050-AB34-3A01E62C3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tellite dish"/>
        </a:ext>
      </dgm:extLst>
    </dgm:pt>
    <dgm:pt modelId="{F1091584-DECD-4B59-8BE3-B1E90B09305F}" type="pres">
      <dgm:prSet presAssocID="{E730D635-0FC8-4050-AB34-3A01E62C3C76}" presName="spaceRect" presStyleCnt="0"/>
      <dgm:spPr/>
    </dgm:pt>
    <dgm:pt modelId="{64B26979-A944-4ACA-A1BB-2A8C3EF07E53}" type="pres">
      <dgm:prSet presAssocID="{E730D635-0FC8-4050-AB34-3A01E62C3C76}" presName="textRect" presStyleLbl="revTx" presStyleIdx="0" presStyleCnt="4">
        <dgm:presLayoutVars>
          <dgm:chMax val="1"/>
          <dgm:chPref val="1"/>
        </dgm:presLayoutVars>
      </dgm:prSet>
      <dgm:spPr/>
    </dgm:pt>
    <dgm:pt modelId="{5DB8174A-5BA1-4B36-8DE6-422D28DA1AF0}" type="pres">
      <dgm:prSet presAssocID="{C688D25E-A095-458C-A499-D82F35655584}" presName="sibTrans" presStyleLbl="sibTrans2D1" presStyleIdx="0" presStyleCnt="0"/>
      <dgm:spPr/>
    </dgm:pt>
    <dgm:pt modelId="{57962F4A-5022-4B36-949A-9E1ABCB8EBB7}" type="pres">
      <dgm:prSet presAssocID="{6001AD60-A3A4-4B23-9CD1-3632A08417E2}" presName="compNode" presStyleCnt="0"/>
      <dgm:spPr/>
    </dgm:pt>
    <dgm:pt modelId="{B184DF35-EE46-45A7-8D72-6B01E782C3FD}" type="pres">
      <dgm:prSet presAssocID="{6001AD60-A3A4-4B23-9CD1-3632A08417E2}" presName="iconBgRect" presStyleLbl="bgShp" presStyleIdx="1" presStyleCnt="4"/>
      <dgm:spPr/>
    </dgm:pt>
    <dgm:pt modelId="{49C4C779-0123-45AD-B41E-E0DF55CD9B3C}" type="pres">
      <dgm:prSet presAssocID="{6001AD60-A3A4-4B23-9CD1-3632A08417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FA25C6E3-8732-4590-9A3C-B09D79B0E9F7}" type="pres">
      <dgm:prSet presAssocID="{6001AD60-A3A4-4B23-9CD1-3632A08417E2}" presName="spaceRect" presStyleCnt="0"/>
      <dgm:spPr/>
    </dgm:pt>
    <dgm:pt modelId="{4A5A2028-5CED-4CEB-A10D-229199D5F528}" type="pres">
      <dgm:prSet presAssocID="{6001AD60-A3A4-4B23-9CD1-3632A08417E2}" presName="textRect" presStyleLbl="revTx" presStyleIdx="1" presStyleCnt="4">
        <dgm:presLayoutVars>
          <dgm:chMax val="1"/>
          <dgm:chPref val="1"/>
        </dgm:presLayoutVars>
      </dgm:prSet>
      <dgm:spPr/>
    </dgm:pt>
    <dgm:pt modelId="{76D0EC1E-09E7-4578-8C09-D2BE75868DCF}" type="pres">
      <dgm:prSet presAssocID="{BA616881-9B88-4A27-9D9E-23BB56FBAE5A}" presName="sibTrans" presStyleLbl="sibTrans2D1" presStyleIdx="0" presStyleCnt="0"/>
      <dgm:spPr/>
    </dgm:pt>
    <dgm:pt modelId="{7E88CBDE-C89A-4F2E-984E-9B2B10F7597A}" type="pres">
      <dgm:prSet presAssocID="{FAD04A7E-0E70-4874-A493-706BC6A85A7E}" presName="compNode" presStyleCnt="0"/>
      <dgm:spPr/>
    </dgm:pt>
    <dgm:pt modelId="{4A8038C1-7C25-4BEC-9F2F-8FA8EFF46437}" type="pres">
      <dgm:prSet presAssocID="{FAD04A7E-0E70-4874-A493-706BC6A85A7E}" presName="iconBgRect" presStyleLbl="bgShp" presStyleIdx="2" presStyleCnt="4"/>
      <dgm:spPr/>
    </dgm:pt>
    <dgm:pt modelId="{4D28AB41-9A99-42A3-9F38-92F7F8DC0AB9}" type="pres">
      <dgm:prSet presAssocID="{FAD04A7E-0E70-4874-A493-706BC6A85A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ximize"/>
        </a:ext>
      </dgm:extLst>
    </dgm:pt>
    <dgm:pt modelId="{34DBD6BF-9F93-4363-9552-E97D6DE37F9E}" type="pres">
      <dgm:prSet presAssocID="{FAD04A7E-0E70-4874-A493-706BC6A85A7E}" presName="spaceRect" presStyleCnt="0"/>
      <dgm:spPr/>
    </dgm:pt>
    <dgm:pt modelId="{B3D81BC7-0C9F-42C9-BD2B-CACAD4BED480}" type="pres">
      <dgm:prSet presAssocID="{FAD04A7E-0E70-4874-A493-706BC6A85A7E}" presName="textRect" presStyleLbl="revTx" presStyleIdx="2" presStyleCnt="4">
        <dgm:presLayoutVars>
          <dgm:chMax val="1"/>
          <dgm:chPref val="1"/>
        </dgm:presLayoutVars>
      </dgm:prSet>
      <dgm:spPr/>
    </dgm:pt>
    <dgm:pt modelId="{1ABFD86D-5EB1-4A8D-8242-9B983AB68647}" type="pres">
      <dgm:prSet presAssocID="{A1C5D2A8-7CB6-45B4-8A5F-52713959BF03}" presName="sibTrans" presStyleLbl="sibTrans2D1" presStyleIdx="0" presStyleCnt="0"/>
      <dgm:spPr/>
    </dgm:pt>
    <dgm:pt modelId="{5AB7857F-46CE-4A8E-8EE6-B9F756158D23}" type="pres">
      <dgm:prSet presAssocID="{42DA1F3F-DC39-46AE-9F33-7372BE8032C3}" presName="compNode" presStyleCnt="0"/>
      <dgm:spPr/>
    </dgm:pt>
    <dgm:pt modelId="{A3129FAA-CD80-484C-9641-9BA4CDA83F58}" type="pres">
      <dgm:prSet presAssocID="{42DA1F3F-DC39-46AE-9F33-7372BE8032C3}" presName="iconBgRect" presStyleLbl="bgShp" presStyleIdx="3" presStyleCnt="4"/>
      <dgm:spPr/>
    </dgm:pt>
    <dgm:pt modelId="{51EBCA49-14B4-43D9-948D-5CA3530630C4}" type="pres">
      <dgm:prSet presAssocID="{42DA1F3F-DC39-46AE-9F33-7372BE803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97D7172-CC7B-4090-953F-B1DEB81ADAFA}" type="pres">
      <dgm:prSet presAssocID="{42DA1F3F-DC39-46AE-9F33-7372BE8032C3}" presName="spaceRect" presStyleCnt="0"/>
      <dgm:spPr/>
    </dgm:pt>
    <dgm:pt modelId="{06C97433-EAB1-4F8A-A006-51F1AF5B7AC7}" type="pres">
      <dgm:prSet presAssocID="{42DA1F3F-DC39-46AE-9F33-7372BE8032C3}" presName="textRect" presStyleLbl="revTx" presStyleIdx="3" presStyleCnt="4">
        <dgm:presLayoutVars>
          <dgm:chMax val="1"/>
          <dgm:chPref val="1"/>
        </dgm:presLayoutVars>
      </dgm:prSet>
      <dgm:spPr/>
    </dgm:pt>
  </dgm:ptLst>
  <dgm:cxnLst>
    <dgm:cxn modelId="{D9D11F10-E68A-4A0D-9656-9FA1F0D3F3EB}" srcId="{0B75B02B-9B55-4517-8538-2195CA52DFCC}" destId="{6001AD60-A3A4-4B23-9CD1-3632A08417E2}" srcOrd="1" destOrd="0" parTransId="{AD47D19C-7227-49E2-9726-4DA3D94C137C}" sibTransId="{BA616881-9B88-4A27-9D9E-23BB56FBAE5A}"/>
    <dgm:cxn modelId="{4F882213-E3EA-4855-8AE8-ECB910EDED09}" srcId="{0B75B02B-9B55-4517-8538-2195CA52DFCC}" destId="{FAD04A7E-0E70-4874-A493-706BC6A85A7E}" srcOrd="2" destOrd="0" parTransId="{1FEB2872-B89C-4D65-A4DD-7B8EAFF8F728}" sibTransId="{A1C5D2A8-7CB6-45B4-8A5F-52713959BF03}"/>
    <dgm:cxn modelId="{5B0B3B21-FFA2-4BB8-87DE-2BF070F13B2F}" type="presOf" srcId="{BA616881-9B88-4A27-9D9E-23BB56FBAE5A}" destId="{76D0EC1E-09E7-4578-8C09-D2BE75868DCF}" srcOrd="0" destOrd="0" presId="urn:microsoft.com/office/officeart/2018/2/layout/IconCircleList"/>
    <dgm:cxn modelId="{74AB132E-08B4-4911-A062-C546A4084B83}" type="presOf" srcId="{42DA1F3F-DC39-46AE-9F33-7372BE8032C3}" destId="{06C97433-EAB1-4F8A-A006-51F1AF5B7AC7}" srcOrd="0" destOrd="0" presId="urn:microsoft.com/office/officeart/2018/2/layout/IconCircleList"/>
    <dgm:cxn modelId="{F6484136-514A-479D-9237-3F3C66B7F418}" srcId="{0B75B02B-9B55-4517-8538-2195CA52DFCC}" destId="{E730D635-0FC8-4050-AB34-3A01E62C3C76}" srcOrd="0" destOrd="0" parTransId="{0C823196-9A4D-4D00-8E00-0D07BD7D96B8}" sibTransId="{C688D25E-A095-458C-A499-D82F35655584}"/>
    <dgm:cxn modelId="{33903B3D-2EA9-4CBC-8CE1-92C5AD43750A}" type="presOf" srcId="{0B75B02B-9B55-4517-8538-2195CA52DFCC}" destId="{99EACDAB-5574-4976-8066-4B827C239299}" srcOrd="0" destOrd="0" presId="urn:microsoft.com/office/officeart/2018/2/layout/IconCircleList"/>
    <dgm:cxn modelId="{8F0D8062-FEC8-4DFC-8424-941220284EAB}" type="presOf" srcId="{E730D635-0FC8-4050-AB34-3A01E62C3C76}" destId="{64B26979-A944-4ACA-A1BB-2A8C3EF07E53}" srcOrd="0" destOrd="0" presId="urn:microsoft.com/office/officeart/2018/2/layout/IconCircleList"/>
    <dgm:cxn modelId="{D936A69F-76AC-42CE-9989-295376D91953}" type="presOf" srcId="{C688D25E-A095-458C-A499-D82F35655584}" destId="{5DB8174A-5BA1-4B36-8DE6-422D28DA1AF0}" srcOrd="0" destOrd="0" presId="urn:microsoft.com/office/officeart/2018/2/layout/IconCircleList"/>
    <dgm:cxn modelId="{EAC9E3A6-7B9D-48CC-ACE6-33EE59518738}" srcId="{0B75B02B-9B55-4517-8538-2195CA52DFCC}" destId="{42DA1F3F-DC39-46AE-9F33-7372BE8032C3}" srcOrd="3" destOrd="0" parTransId="{0BF4631F-EB96-4649-9A70-0D1DC13EB268}" sibTransId="{63939204-62D3-4A6F-8E29-253D97AABE13}"/>
    <dgm:cxn modelId="{EADDD3BC-8D86-4D22-84C4-610B3FFC76C7}" type="presOf" srcId="{6001AD60-A3A4-4B23-9CD1-3632A08417E2}" destId="{4A5A2028-5CED-4CEB-A10D-229199D5F528}" srcOrd="0" destOrd="0" presId="urn:microsoft.com/office/officeart/2018/2/layout/IconCircleList"/>
    <dgm:cxn modelId="{50ACE6C1-9198-4731-BF42-1CC20BCD9B52}" type="presOf" srcId="{A1C5D2A8-7CB6-45B4-8A5F-52713959BF03}" destId="{1ABFD86D-5EB1-4A8D-8242-9B983AB68647}" srcOrd="0" destOrd="0" presId="urn:microsoft.com/office/officeart/2018/2/layout/IconCircleList"/>
    <dgm:cxn modelId="{2F1B41E6-9467-477E-8606-2F0E7BEDB5BB}" type="presOf" srcId="{FAD04A7E-0E70-4874-A493-706BC6A85A7E}" destId="{B3D81BC7-0C9F-42C9-BD2B-CACAD4BED480}" srcOrd="0" destOrd="0" presId="urn:microsoft.com/office/officeart/2018/2/layout/IconCircleList"/>
    <dgm:cxn modelId="{104CEF0E-C8CD-4AEF-8A96-AD8E5A40EF56}" type="presParOf" srcId="{99EACDAB-5574-4976-8066-4B827C239299}" destId="{29A6D145-6521-443B-9818-FB316BD545DF}" srcOrd="0" destOrd="0" presId="urn:microsoft.com/office/officeart/2018/2/layout/IconCircleList"/>
    <dgm:cxn modelId="{CDB6CB66-D855-4EAB-8B02-EA4AB0942977}" type="presParOf" srcId="{29A6D145-6521-443B-9818-FB316BD545DF}" destId="{E728B5C9-6B09-4061-A7C4-9F3D866E104A}" srcOrd="0" destOrd="0" presId="urn:microsoft.com/office/officeart/2018/2/layout/IconCircleList"/>
    <dgm:cxn modelId="{DAC5BB3D-961A-4341-AC34-CDC83DA86BCD}" type="presParOf" srcId="{E728B5C9-6B09-4061-A7C4-9F3D866E104A}" destId="{1A2BFE6F-3ECD-47CB-810B-E42BC16D5694}" srcOrd="0" destOrd="0" presId="urn:microsoft.com/office/officeart/2018/2/layout/IconCircleList"/>
    <dgm:cxn modelId="{08D2F00C-CD4F-4DB6-B9FB-B460B6979824}" type="presParOf" srcId="{E728B5C9-6B09-4061-A7C4-9F3D866E104A}" destId="{B44C697D-BD4A-43F1-9305-A34A0F9DCA6B}" srcOrd="1" destOrd="0" presId="urn:microsoft.com/office/officeart/2018/2/layout/IconCircleList"/>
    <dgm:cxn modelId="{1C7DCA9C-B7EF-46F2-8EC0-8ABC73C93A0F}" type="presParOf" srcId="{E728B5C9-6B09-4061-A7C4-9F3D866E104A}" destId="{F1091584-DECD-4B59-8BE3-B1E90B09305F}" srcOrd="2" destOrd="0" presId="urn:microsoft.com/office/officeart/2018/2/layout/IconCircleList"/>
    <dgm:cxn modelId="{E073CB30-1ECF-41F3-B496-26A5CD6DA24F}" type="presParOf" srcId="{E728B5C9-6B09-4061-A7C4-9F3D866E104A}" destId="{64B26979-A944-4ACA-A1BB-2A8C3EF07E53}" srcOrd="3" destOrd="0" presId="urn:microsoft.com/office/officeart/2018/2/layout/IconCircleList"/>
    <dgm:cxn modelId="{5012F529-2D95-4230-AFE2-1DC76DFECF93}" type="presParOf" srcId="{29A6D145-6521-443B-9818-FB316BD545DF}" destId="{5DB8174A-5BA1-4B36-8DE6-422D28DA1AF0}" srcOrd="1" destOrd="0" presId="urn:microsoft.com/office/officeart/2018/2/layout/IconCircleList"/>
    <dgm:cxn modelId="{2FFAE8CE-8313-4C8B-83E8-8E35DFC48192}" type="presParOf" srcId="{29A6D145-6521-443B-9818-FB316BD545DF}" destId="{57962F4A-5022-4B36-949A-9E1ABCB8EBB7}" srcOrd="2" destOrd="0" presId="urn:microsoft.com/office/officeart/2018/2/layout/IconCircleList"/>
    <dgm:cxn modelId="{2D407D8E-A275-4000-8311-9FED905E2320}" type="presParOf" srcId="{57962F4A-5022-4B36-949A-9E1ABCB8EBB7}" destId="{B184DF35-EE46-45A7-8D72-6B01E782C3FD}" srcOrd="0" destOrd="0" presId="urn:microsoft.com/office/officeart/2018/2/layout/IconCircleList"/>
    <dgm:cxn modelId="{C6CB117A-BE54-4682-A7CE-0BF6762416DF}" type="presParOf" srcId="{57962F4A-5022-4B36-949A-9E1ABCB8EBB7}" destId="{49C4C779-0123-45AD-B41E-E0DF55CD9B3C}" srcOrd="1" destOrd="0" presId="urn:microsoft.com/office/officeart/2018/2/layout/IconCircleList"/>
    <dgm:cxn modelId="{A34E63DA-F06C-4CB9-A98F-F93D82AD9AD5}" type="presParOf" srcId="{57962F4A-5022-4B36-949A-9E1ABCB8EBB7}" destId="{FA25C6E3-8732-4590-9A3C-B09D79B0E9F7}" srcOrd="2" destOrd="0" presId="urn:microsoft.com/office/officeart/2018/2/layout/IconCircleList"/>
    <dgm:cxn modelId="{D88C954D-5803-4277-A266-A7BCEE8E1C6C}" type="presParOf" srcId="{57962F4A-5022-4B36-949A-9E1ABCB8EBB7}" destId="{4A5A2028-5CED-4CEB-A10D-229199D5F528}" srcOrd="3" destOrd="0" presId="urn:microsoft.com/office/officeart/2018/2/layout/IconCircleList"/>
    <dgm:cxn modelId="{A516D298-736D-4A5E-959C-FE614319DAA6}" type="presParOf" srcId="{29A6D145-6521-443B-9818-FB316BD545DF}" destId="{76D0EC1E-09E7-4578-8C09-D2BE75868DCF}" srcOrd="3" destOrd="0" presId="urn:microsoft.com/office/officeart/2018/2/layout/IconCircleList"/>
    <dgm:cxn modelId="{1BAD61A7-516C-435C-9F39-8133BABD9A02}" type="presParOf" srcId="{29A6D145-6521-443B-9818-FB316BD545DF}" destId="{7E88CBDE-C89A-4F2E-984E-9B2B10F7597A}" srcOrd="4" destOrd="0" presId="urn:microsoft.com/office/officeart/2018/2/layout/IconCircleList"/>
    <dgm:cxn modelId="{D6A395BA-98E4-4361-A0A2-3FDCCF077384}" type="presParOf" srcId="{7E88CBDE-C89A-4F2E-984E-9B2B10F7597A}" destId="{4A8038C1-7C25-4BEC-9F2F-8FA8EFF46437}" srcOrd="0" destOrd="0" presId="urn:microsoft.com/office/officeart/2018/2/layout/IconCircleList"/>
    <dgm:cxn modelId="{9DA96E7A-0021-4F5B-87EB-FB65E1DF15F0}" type="presParOf" srcId="{7E88CBDE-C89A-4F2E-984E-9B2B10F7597A}" destId="{4D28AB41-9A99-42A3-9F38-92F7F8DC0AB9}" srcOrd="1" destOrd="0" presId="urn:microsoft.com/office/officeart/2018/2/layout/IconCircleList"/>
    <dgm:cxn modelId="{6A9FAF47-3669-4C4D-978E-96F434F75CFD}" type="presParOf" srcId="{7E88CBDE-C89A-4F2E-984E-9B2B10F7597A}" destId="{34DBD6BF-9F93-4363-9552-E97D6DE37F9E}" srcOrd="2" destOrd="0" presId="urn:microsoft.com/office/officeart/2018/2/layout/IconCircleList"/>
    <dgm:cxn modelId="{A36C1545-8267-4928-BAD6-0EC1F3524EEC}" type="presParOf" srcId="{7E88CBDE-C89A-4F2E-984E-9B2B10F7597A}" destId="{B3D81BC7-0C9F-42C9-BD2B-CACAD4BED480}" srcOrd="3" destOrd="0" presId="urn:microsoft.com/office/officeart/2018/2/layout/IconCircleList"/>
    <dgm:cxn modelId="{EF0319DB-3BF6-49FE-9044-69C57143B4A0}" type="presParOf" srcId="{29A6D145-6521-443B-9818-FB316BD545DF}" destId="{1ABFD86D-5EB1-4A8D-8242-9B983AB68647}" srcOrd="5" destOrd="0" presId="urn:microsoft.com/office/officeart/2018/2/layout/IconCircleList"/>
    <dgm:cxn modelId="{17EAA820-1B6F-4138-9331-943DE372B0B6}" type="presParOf" srcId="{29A6D145-6521-443B-9818-FB316BD545DF}" destId="{5AB7857F-46CE-4A8E-8EE6-B9F756158D23}" srcOrd="6" destOrd="0" presId="urn:microsoft.com/office/officeart/2018/2/layout/IconCircleList"/>
    <dgm:cxn modelId="{5A8713D6-A140-4091-B8F2-23493360BA85}" type="presParOf" srcId="{5AB7857F-46CE-4A8E-8EE6-B9F756158D23}" destId="{A3129FAA-CD80-484C-9641-9BA4CDA83F58}" srcOrd="0" destOrd="0" presId="urn:microsoft.com/office/officeart/2018/2/layout/IconCircleList"/>
    <dgm:cxn modelId="{AA9E7DB0-18F3-409B-8B39-CEA56B5D90E4}" type="presParOf" srcId="{5AB7857F-46CE-4A8E-8EE6-B9F756158D23}" destId="{51EBCA49-14B4-43D9-948D-5CA3530630C4}" srcOrd="1" destOrd="0" presId="urn:microsoft.com/office/officeart/2018/2/layout/IconCircleList"/>
    <dgm:cxn modelId="{FF708E3A-C5EC-495E-9515-55E032C2CB8B}" type="presParOf" srcId="{5AB7857F-46CE-4A8E-8EE6-B9F756158D23}" destId="{397D7172-CC7B-4090-953F-B1DEB81ADAFA}" srcOrd="2" destOrd="0" presId="urn:microsoft.com/office/officeart/2018/2/layout/IconCircleList"/>
    <dgm:cxn modelId="{EF06E83A-CE6F-4EBD-ADEF-337A78694667}" type="presParOf" srcId="{5AB7857F-46CE-4A8E-8EE6-B9F756158D23}" destId="{06C97433-EAB1-4F8A-A006-51F1AF5B7AC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6ACB0-D0A7-4745-8026-90FBB9C570D4}">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DD044-E183-4CE5-975F-CFB282433EB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3EABF-58C9-4F0A-82FF-A7E58A353D7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Use of AI helped us to explore data, to come up with better questions</a:t>
          </a:r>
        </a:p>
      </dsp:txBody>
      <dsp:txXfrm>
        <a:off x="1834517" y="469890"/>
        <a:ext cx="3148942" cy="1335915"/>
      </dsp:txXfrm>
    </dsp:sp>
    <dsp:sp modelId="{DEB4EE53-D250-4319-B1E5-09D8D8DAA4CE}">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74F71-6D0A-4944-B689-9DC6EE228ED3}">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7CD551-C465-441E-B2AE-68AEB171381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The visualization and insights was not on point, but gave us a starting point to think and make it better using principles of data viz</a:t>
          </a:r>
        </a:p>
      </dsp:txBody>
      <dsp:txXfrm>
        <a:off x="7154322" y="469890"/>
        <a:ext cx="3148942" cy="1335915"/>
      </dsp:txXfrm>
    </dsp:sp>
    <dsp:sp modelId="{704E7FB0-E6F8-4BE5-99C4-9ED888AA3D06}">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18778-D83D-4F59-BA2F-D16A5ACC6D6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887CF-460B-4974-812B-7C9410965AC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We understood that asking specific questions led to to ai bettering its response</a:t>
          </a:r>
        </a:p>
      </dsp:txBody>
      <dsp:txXfrm>
        <a:off x="1834517" y="2545532"/>
        <a:ext cx="3148942" cy="1335915"/>
      </dsp:txXfrm>
    </dsp:sp>
    <dsp:sp modelId="{CB134231-A3B4-4278-B305-E0A8705A33F4}">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FD863-0188-429E-9448-FC4F47C52163}">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204B7-D07E-4E9C-98AC-BCFCCDF96E1B}">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dirty="0"/>
            <a:t>“Afterall everything starts with a question and power of curiosity is still very human”</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BFE6F-3ECD-47CB-810B-E42BC16D5694}">
      <dsp:nvSpPr>
        <dsp:cNvPr id="0" name=""/>
        <dsp:cNvSpPr/>
      </dsp:nvSpPr>
      <dsp:spPr>
        <a:xfrm>
          <a:off x="21943" y="322251"/>
          <a:ext cx="818152" cy="8181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C697D-BD4A-43F1-9305-A34A0F9DCA6B}">
      <dsp:nvSpPr>
        <dsp:cNvPr id="0" name=""/>
        <dsp:cNvSpPr/>
      </dsp:nvSpPr>
      <dsp:spPr>
        <a:xfrm>
          <a:off x="193755" y="494064"/>
          <a:ext cx="474528" cy="4745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26979-A944-4ACA-A1BB-2A8C3EF07E53}">
      <dsp:nvSpPr>
        <dsp:cNvPr id="0" name=""/>
        <dsp:cNvSpPr/>
      </dsp:nvSpPr>
      <dsp:spPr>
        <a:xfrm>
          <a:off x="1015414" y="322251"/>
          <a:ext cx="1928502" cy="818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Post 2016 saw x10 times increase in the number of satellites launched.</a:t>
          </a:r>
        </a:p>
      </dsp:txBody>
      <dsp:txXfrm>
        <a:off x="1015414" y="322251"/>
        <a:ext cx="1928502" cy="818152"/>
      </dsp:txXfrm>
    </dsp:sp>
    <dsp:sp modelId="{B184DF35-EE46-45A7-8D72-6B01E782C3FD}">
      <dsp:nvSpPr>
        <dsp:cNvPr id="0" name=""/>
        <dsp:cNvSpPr/>
      </dsp:nvSpPr>
      <dsp:spPr>
        <a:xfrm>
          <a:off x="3279944" y="322251"/>
          <a:ext cx="818152" cy="8181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4C779-0123-45AD-B41E-E0DF55CD9B3C}">
      <dsp:nvSpPr>
        <dsp:cNvPr id="0" name=""/>
        <dsp:cNvSpPr/>
      </dsp:nvSpPr>
      <dsp:spPr>
        <a:xfrm>
          <a:off x="3451756" y="494064"/>
          <a:ext cx="474528" cy="474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A2028-5CED-4CEB-A10D-229199D5F528}">
      <dsp:nvSpPr>
        <dsp:cNvPr id="0" name=""/>
        <dsp:cNvSpPr/>
      </dsp:nvSpPr>
      <dsp:spPr>
        <a:xfrm>
          <a:off x="4273415" y="322251"/>
          <a:ext cx="1928502" cy="818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80% of satellites launched were for communication activities </a:t>
          </a:r>
        </a:p>
      </dsp:txBody>
      <dsp:txXfrm>
        <a:off x="4273415" y="322251"/>
        <a:ext cx="1928502" cy="818152"/>
      </dsp:txXfrm>
    </dsp:sp>
    <dsp:sp modelId="{4A8038C1-7C25-4BEC-9F2F-8FA8EFF46437}">
      <dsp:nvSpPr>
        <dsp:cNvPr id="0" name=""/>
        <dsp:cNvSpPr/>
      </dsp:nvSpPr>
      <dsp:spPr>
        <a:xfrm>
          <a:off x="21943" y="1607558"/>
          <a:ext cx="818152" cy="8181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28AB41-9A99-42A3-9F38-92F7F8DC0AB9}">
      <dsp:nvSpPr>
        <dsp:cNvPr id="0" name=""/>
        <dsp:cNvSpPr/>
      </dsp:nvSpPr>
      <dsp:spPr>
        <a:xfrm>
          <a:off x="193755" y="1779370"/>
          <a:ext cx="474528" cy="474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D81BC7-0C9F-42C9-BD2B-CACAD4BED480}">
      <dsp:nvSpPr>
        <dsp:cNvPr id="0" name=""/>
        <dsp:cNvSpPr/>
      </dsp:nvSpPr>
      <dsp:spPr>
        <a:xfrm>
          <a:off x="1015414" y="1607558"/>
          <a:ext cx="1928502" cy="818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This boom is because of private players entering the space market eg:SpaceX</a:t>
          </a:r>
        </a:p>
      </dsp:txBody>
      <dsp:txXfrm>
        <a:off x="1015414" y="1607558"/>
        <a:ext cx="1928502" cy="818152"/>
      </dsp:txXfrm>
    </dsp:sp>
    <dsp:sp modelId="{A3129FAA-CD80-484C-9641-9BA4CDA83F58}">
      <dsp:nvSpPr>
        <dsp:cNvPr id="0" name=""/>
        <dsp:cNvSpPr/>
      </dsp:nvSpPr>
      <dsp:spPr>
        <a:xfrm>
          <a:off x="3279944" y="1607558"/>
          <a:ext cx="818152" cy="8181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BCA49-14B4-43D9-948D-5CA3530630C4}">
      <dsp:nvSpPr>
        <dsp:cNvPr id="0" name=""/>
        <dsp:cNvSpPr/>
      </dsp:nvSpPr>
      <dsp:spPr>
        <a:xfrm>
          <a:off x="3451756" y="1779370"/>
          <a:ext cx="474528" cy="474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97433-EAB1-4F8A-A006-51F1AF5B7AC7}">
      <dsp:nvSpPr>
        <dsp:cNvPr id="0" name=""/>
        <dsp:cNvSpPr/>
      </dsp:nvSpPr>
      <dsp:spPr>
        <a:xfrm>
          <a:off x="4273415" y="1607558"/>
          <a:ext cx="1928502" cy="818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SpaceX is also one the largest service provider.</a:t>
          </a:r>
        </a:p>
      </dsp:txBody>
      <dsp:txXfrm>
        <a:off x="4273415" y="1607558"/>
        <a:ext cx="1928502" cy="81815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11/18/24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9778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11/18/24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5790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11/18/24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266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11/18/24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8973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11/18/24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531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11/18/24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1725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11/18/24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0520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11/18/24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6593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11/18/24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8521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11/18/24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771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11/18/24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5287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11/18/24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89497185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3" r:id="rId10"/>
    <p:sldLayoutId id="214748376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 name="Rectangle 409">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atellite flying over the earth&#10;&#10;Description automatically generated">
            <a:extLst>
              <a:ext uri="{FF2B5EF4-FFF2-40B4-BE49-F238E27FC236}">
                <a16:creationId xmlns:a16="http://schemas.microsoft.com/office/drawing/2014/main" id="{3FA189A8-1DD7-1803-7B0E-217AA20CE7ED}"/>
              </a:ext>
            </a:extLst>
          </p:cNvPr>
          <p:cNvPicPr>
            <a:picLocks noChangeAspect="1"/>
          </p:cNvPicPr>
          <p:nvPr/>
        </p:nvPicPr>
        <p:blipFill>
          <a:blip r:embed="rId2"/>
          <a:srcRect l="889" r="-1" b="-1"/>
          <a:stretch/>
        </p:blipFill>
        <p:spPr>
          <a:xfrm>
            <a:off x="20" y="10"/>
            <a:ext cx="12191980" cy="6857990"/>
          </a:xfrm>
          <a:prstGeom prst="rect">
            <a:avLst/>
          </a:prstGeom>
          <a:ln w="28575">
            <a:noFill/>
          </a:ln>
        </p:spPr>
      </p:pic>
      <p:grpSp>
        <p:nvGrpSpPr>
          <p:cNvPr id="411" name="Group 410">
            <a:extLst>
              <a:ext uri="{FF2B5EF4-FFF2-40B4-BE49-F238E27FC236}">
                <a16:creationId xmlns:a16="http://schemas.microsoft.com/office/drawing/2014/main" id="{33F35CE5-6CA7-4309-88BC-D7436FD3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682" y="503112"/>
            <a:ext cx="4860256" cy="4589316"/>
            <a:chOff x="1481312" y="743744"/>
            <a:chExt cx="4860256" cy="4589316"/>
          </a:xfrm>
        </p:grpSpPr>
        <p:sp>
          <p:nvSpPr>
            <p:cNvPr id="412" name="Rectangle 41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13" name="Rectangle 412">
              <a:extLst>
                <a:ext uri="{FF2B5EF4-FFF2-40B4-BE49-F238E27FC236}">
                  <a16:creationId xmlns:a16="http://schemas.microsoft.com/office/drawing/2014/main" id="{190317A6-3E5E-46BE-88E4-8BA01446A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14" name="Rectangle 413">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99" y="407733"/>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9B359-6CB7-0399-3A66-06BA11DD638C}"/>
              </a:ext>
            </a:extLst>
          </p:cNvPr>
          <p:cNvSpPr>
            <a:spLocks noGrp="1"/>
          </p:cNvSpPr>
          <p:nvPr>
            <p:ph type="ctrTitle"/>
          </p:nvPr>
        </p:nvSpPr>
        <p:spPr>
          <a:xfrm>
            <a:off x="486639" y="558643"/>
            <a:ext cx="4579668" cy="3028072"/>
          </a:xfrm>
        </p:spPr>
        <p:txBody>
          <a:bodyPr anchor="t">
            <a:normAutofit/>
          </a:bodyPr>
          <a:lstStyle/>
          <a:p>
            <a:r>
              <a:rPr lang="en-US" sz="2900" dirty="0"/>
              <a:t>Moons (artificial) around the Head</a:t>
            </a:r>
          </a:p>
        </p:txBody>
      </p:sp>
      <p:sp>
        <p:nvSpPr>
          <p:cNvPr id="3" name="Subtitle 2">
            <a:extLst>
              <a:ext uri="{FF2B5EF4-FFF2-40B4-BE49-F238E27FC236}">
                <a16:creationId xmlns:a16="http://schemas.microsoft.com/office/drawing/2014/main" id="{30D19340-A537-7C35-8EC2-1152AE854892}"/>
              </a:ext>
            </a:extLst>
          </p:cNvPr>
          <p:cNvSpPr>
            <a:spLocks noGrp="1"/>
          </p:cNvSpPr>
          <p:nvPr>
            <p:ph type="subTitle" idx="1"/>
          </p:nvPr>
        </p:nvSpPr>
        <p:spPr>
          <a:xfrm>
            <a:off x="486639" y="3678790"/>
            <a:ext cx="4579668" cy="1166797"/>
          </a:xfrm>
        </p:spPr>
        <p:txBody>
          <a:bodyPr>
            <a:normAutofit fontScale="92500" lnSpcReduction="10000"/>
          </a:bodyPr>
          <a:lstStyle/>
          <a:p>
            <a:pPr algn="l"/>
            <a:r>
              <a:rPr lang="en-US" dirty="0"/>
              <a:t>Santosh Govardhan</a:t>
            </a:r>
          </a:p>
          <a:p>
            <a:pPr algn="l"/>
            <a:r>
              <a:rPr lang="en-US" dirty="0" err="1"/>
              <a:t>Srinija</a:t>
            </a:r>
            <a:r>
              <a:rPr lang="en-US" dirty="0"/>
              <a:t> </a:t>
            </a:r>
            <a:r>
              <a:rPr lang="en-US" dirty="0" err="1"/>
              <a:t>Beesa</a:t>
            </a:r>
            <a:r>
              <a:rPr lang="en-US" dirty="0"/>
              <a:t> </a:t>
            </a:r>
            <a:r>
              <a:rPr lang="en-US" dirty="0" err="1"/>
              <a:t>Gouni</a:t>
            </a:r>
            <a:endParaRPr lang="en-US" dirty="0"/>
          </a:p>
          <a:p>
            <a:pPr algn="l"/>
            <a:r>
              <a:rPr lang="en-US" dirty="0"/>
              <a:t>Kunal </a:t>
            </a:r>
            <a:r>
              <a:rPr lang="en-US" dirty="0" err="1"/>
              <a:t>Malhan</a:t>
            </a:r>
            <a:endParaRPr lang="en-US" dirty="0"/>
          </a:p>
        </p:txBody>
      </p:sp>
    </p:spTree>
    <p:extLst>
      <p:ext uri="{BB962C8B-B14F-4D97-AF65-F5344CB8AC3E}">
        <p14:creationId xmlns:p14="http://schemas.microsoft.com/office/powerpoint/2010/main" val="35933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4;g31634923572_6_117">
            <a:extLst>
              <a:ext uri="{FF2B5EF4-FFF2-40B4-BE49-F238E27FC236}">
                <a16:creationId xmlns:a16="http://schemas.microsoft.com/office/drawing/2014/main" id="{67A04636-7CBB-3F4C-CEA3-E5B013A64FAD}"/>
              </a:ext>
            </a:extLst>
          </p:cNvPr>
          <p:cNvPicPr preferRelativeResize="0"/>
          <p:nvPr/>
        </p:nvPicPr>
        <p:blipFill>
          <a:blip r:embed="rId2">
            <a:alphaModFix/>
          </a:blip>
          <a:stretch>
            <a:fillRect/>
          </a:stretch>
        </p:blipFill>
        <p:spPr>
          <a:xfrm>
            <a:off x="0" y="0"/>
            <a:ext cx="12192001" cy="6858000"/>
          </a:xfrm>
          <a:prstGeom prst="rect">
            <a:avLst/>
          </a:prstGeom>
          <a:noFill/>
          <a:ln>
            <a:noFill/>
          </a:ln>
        </p:spPr>
      </p:pic>
      <p:sp>
        <p:nvSpPr>
          <p:cNvPr id="2" name="Title 1">
            <a:extLst>
              <a:ext uri="{FF2B5EF4-FFF2-40B4-BE49-F238E27FC236}">
                <a16:creationId xmlns:a16="http://schemas.microsoft.com/office/drawing/2014/main" id="{628B0834-1143-EC9F-3446-DBA5010493EB}"/>
              </a:ext>
            </a:extLst>
          </p:cNvPr>
          <p:cNvSpPr>
            <a:spLocks noGrp="1"/>
          </p:cNvSpPr>
          <p:nvPr>
            <p:ph type="title"/>
          </p:nvPr>
        </p:nvSpPr>
        <p:spPr/>
        <p:txBody>
          <a:bodyPr/>
          <a:lstStyle/>
          <a:p>
            <a:r>
              <a:rPr lang="en-US" dirty="0"/>
              <a:t>Satellites and Its Orbits</a:t>
            </a:r>
          </a:p>
        </p:txBody>
      </p:sp>
      <p:pic>
        <p:nvPicPr>
          <p:cNvPr id="7" name="Picture 6">
            <a:extLst>
              <a:ext uri="{FF2B5EF4-FFF2-40B4-BE49-F238E27FC236}">
                <a16:creationId xmlns:a16="http://schemas.microsoft.com/office/drawing/2014/main" id="{9E24BAD0-268B-4D86-9044-6AF30D216A95}"/>
              </a:ext>
            </a:extLst>
          </p:cNvPr>
          <p:cNvPicPr>
            <a:picLocks noChangeAspect="1"/>
          </p:cNvPicPr>
          <p:nvPr/>
        </p:nvPicPr>
        <p:blipFill>
          <a:blip r:embed="rId3"/>
          <a:srcRect l="1" r="456" b="50559"/>
          <a:stretch/>
        </p:blipFill>
        <p:spPr>
          <a:xfrm>
            <a:off x="1830093" y="6273624"/>
            <a:ext cx="1176578" cy="584376"/>
          </a:xfrm>
          <a:prstGeom prst="rect">
            <a:avLst/>
          </a:prstGeom>
        </p:spPr>
      </p:pic>
    </p:spTree>
    <p:extLst>
      <p:ext uri="{BB962C8B-B14F-4D97-AF65-F5344CB8AC3E}">
        <p14:creationId xmlns:p14="http://schemas.microsoft.com/office/powerpoint/2010/main" val="247579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03F3-FFDF-4248-C295-FAF38E12E9C8}"/>
              </a:ext>
            </a:extLst>
          </p:cNvPr>
          <p:cNvSpPr>
            <a:spLocks noGrp="1"/>
          </p:cNvSpPr>
          <p:nvPr>
            <p:ph type="title"/>
          </p:nvPr>
        </p:nvSpPr>
        <p:spPr/>
        <p:txBody>
          <a:bodyPr/>
          <a:lstStyle/>
          <a:p>
            <a:r>
              <a:rPr lang="en-US" dirty="0"/>
              <a:t>Satellites launch trends</a:t>
            </a:r>
          </a:p>
        </p:txBody>
      </p:sp>
      <p:graphicFrame>
        <p:nvGraphicFramePr>
          <p:cNvPr id="9" name="Content Placeholder 2">
            <a:extLst>
              <a:ext uri="{FF2B5EF4-FFF2-40B4-BE49-F238E27FC236}">
                <a16:creationId xmlns:a16="http://schemas.microsoft.com/office/drawing/2014/main" id="{AF3B0010-1B3F-1240-3955-723F027D9686}"/>
              </a:ext>
            </a:extLst>
          </p:cNvPr>
          <p:cNvGraphicFramePr>
            <a:graphicFrameLocks noGrp="1"/>
          </p:cNvGraphicFramePr>
          <p:nvPr>
            <p:ph idx="1"/>
            <p:extLst>
              <p:ext uri="{D42A27DB-BD31-4B8C-83A1-F6EECF244321}">
                <p14:modId xmlns:p14="http://schemas.microsoft.com/office/powerpoint/2010/main" val="4280714543"/>
              </p:ext>
            </p:extLst>
          </p:nvPr>
        </p:nvGraphicFramePr>
        <p:xfrm>
          <a:off x="5314120" y="3580000"/>
          <a:ext cx="6223861"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oogle Shape;112;g31634923572_6_85">
            <a:extLst>
              <a:ext uri="{FF2B5EF4-FFF2-40B4-BE49-F238E27FC236}">
                <a16:creationId xmlns:a16="http://schemas.microsoft.com/office/drawing/2014/main" id="{CC0B67F6-55FE-79C0-424B-123D900AF032}"/>
              </a:ext>
            </a:extLst>
          </p:cNvPr>
          <p:cNvPicPr preferRelativeResize="0"/>
          <p:nvPr/>
        </p:nvPicPr>
        <p:blipFill>
          <a:blip r:embed="rId7">
            <a:alphaModFix/>
          </a:blip>
          <a:stretch>
            <a:fillRect/>
          </a:stretch>
        </p:blipFill>
        <p:spPr>
          <a:xfrm>
            <a:off x="235895" y="2030278"/>
            <a:ext cx="4784649" cy="4563122"/>
          </a:xfrm>
          <a:prstGeom prst="rect">
            <a:avLst/>
          </a:prstGeom>
          <a:noFill/>
          <a:ln>
            <a:noFill/>
          </a:ln>
        </p:spPr>
      </p:pic>
      <p:sp>
        <p:nvSpPr>
          <p:cNvPr id="5" name="Google Shape;114;g31634923572_6_85">
            <a:extLst>
              <a:ext uri="{FF2B5EF4-FFF2-40B4-BE49-F238E27FC236}">
                <a16:creationId xmlns:a16="http://schemas.microsoft.com/office/drawing/2014/main" id="{7829C712-70ED-17D2-CD5E-9C9520575D92}"/>
              </a:ext>
            </a:extLst>
          </p:cNvPr>
          <p:cNvSpPr txBox="1"/>
          <p:nvPr/>
        </p:nvSpPr>
        <p:spPr>
          <a:xfrm>
            <a:off x="530019" y="1436850"/>
            <a:ext cx="41964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rPr>
              <a:t>Satellite Launched year wise </a:t>
            </a:r>
            <a:endParaRPr sz="2400" dirty="0">
              <a:solidFill>
                <a:schemeClr val="dk1"/>
              </a:solidFill>
            </a:endParaRPr>
          </a:p>
        </p:txBody>
      </p:sp>
      <p:pic>
        <p:nvPicPr>
          <p:cNvPr id="6" name="Google Shape;116;g31634923572_6_85">
            <a:extLst>
              <a:ext uri="{FF2B5EF4-FFF2-40B4-BE49-F238E27FC236}">
                <a16:creationId xmlns:a16="http://schemas.microsoft.com/office/drawing/2014/main" id="{02E02B4D-84BF-FA16-F5EB-D4986D3FC890}"/>
              </a:ext>
            </a:extLst>
          </p:cNvPr>
          <p:cNvPicPr preferRelativeResize="0"/>
          <p:nvPr/>
        </p:nvPicPr>
        <p:blipFill>
          <a:blip r:embed="rId8">
            <a:alphaModFix/>
          </a:blip>
          <a:stretch>
            <a:fillRect/>
          </a:stretch>
        </p:blipFill>
        <p:spPr>
          <a:xfrm>
            <a:off x="5314120" y="2030278"/>
            <a:ext cx="6503424" cy="1549722"/>
          </a:xfrm>
          <a:prstGeom prst="rect">
            <a:avLst/>
          </a:prstGeom>
          <a:noFill/>
          <a:ln>
            <a:noFill/>
          </a:ln>
        </p:spPr>
      </p:pic>
      <p:sp>
        <p:nvSpPr>
          <p:cNvPr id="7" name="Google Shape;117;g31634923572_6_85">
            <a:extLst>
              <a:ext uri="{FF2B5EF4-FFF2-40B4-BE49-F238E27FC236}">
                <a16:creationId xmlns:a16="http://schemas.microsoft.com/office/drawing/2014/main" id="{A72CD3B8-9D35-2603-DC06-4D651F4E49E3}"/>
              </a:ext>
            </a:extLst>
          </p:cNvPr>
          <p:cNvSpPr txBox="1"/>
          <p:nvPr/>
        </p:nvSpPr>
        <p:spPr>
          <a:xfrm>
            <a:off x="6467632" y="1436850"/>
            <a:ext cx="41964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rPr>
              <a:t>Top Satellite Operators</a:t>
            </a:r>
            <a:endParaRPr sz="2400" dirty="0">
              <a:solidFill>
                <a:schemeClr val="dk1"/>
              </a:solidFill>
            </a:endParaRPr>
          </a:p>
        </p:txBody>
      </p:sp>
    </p:spTree>
    <p:extLst>
      <p:ext uri="{BB962C8B-B14F-4D97-AF65-F5344CB8AC3E}">
        <p14:creationId xmlns:p14="http://schemas.microsoft.com/office/powerpoint/2010/main" val="110772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2F4693-CEA0-ACA2-FA70-06424FECB4A5}"/>
              </a:ext>
            </a:extLst>
          </p:cNvPr>
          <p:cNvSpPr>
            <a:spLocks noGrp="1"/>
          </p:cNvSpPr>
          <p:nvPr>
            <p:ph type="title"/>
          </p:nvPr>
        </p:nvSpPr>
        <p:spPr>
          <a:xfrm>
            <a:off x="6477270" y="898137"/>
            <a:ext cx="4974771" cy="873986"/>
          </a:xfrm>
        </p:spPr>
        <p:txBody>
          <a:bodyPr anchor="b">
            <a:normAutofit/>
          </a:bodyPr>
          <a:lstStyle/>
          <a:p>
            <a:pPr algn="just"/>
            <a:r>
              <a:rPr lang="en-US" sz="2800" dirty="0"/>
              <a:t>Which countries are launching satellites?</a:t>
            </a:r>
          </a:p>
        </p:txBody>
      </p:sp>
      <p:grpSp>
        <p:nvGrpSpPr>
          <p:cNvPr id="12" name="Group 11">
            <a:extLst>
              <a:ext uri="{FF2B5EF4-FFF2-40B4-BE49-F238E27FC236}">
                <a16:creationId xmlns:a16="http://schemas.microsoft.com/office/drawing/2014/main" id="{732A444C-81CA-4D10-998B-529CE31D3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348973"/>
            <a:ext cx="4945999" cy="6036681"/>
            <a:chOff x="1674895" y="1345036"/>
            <a:chExt cx="5428610" cy="4210939"/>
          </a:xfrm>
        </p:grpSpPr>
        <p:sp>
          <p:nvSpPr>
            <p:cNvPr id="13" name="Rectangle 12">
              <a:extLst>
                <a:ext uri="{FF2B5EF4-FFF2-40B4-BE49-F238E27FC236}">
                  <a16:creationId xmlns:a16="http://schemas.microsoft.com/office/drawing/2014/main" id="{A66CC0ED-7D4E-4CE4-A15A-A6FF507AE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042E25-B074-48D7-9694-5C952710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24F61E28-F51E-44F9-B827-A32BAAA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232747"/>
            <a:ext cx="4945999" cy="603668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24;g31634923572_6_76">
            <a:extLst>
              <a:ext uri="{FF2B5EF4-FFF2-40B4-BE49-F238E27FC236}">
                <a16:creationId xmlns:a16="http://schemas.microsoft.com/office/drawing/2014/main" id="{31910567-85BC-C388-EF52-7883770E15A3}"/>
              </a:ext>
            </a:extLst>
          </p:cNvPr>
          <p:cNvPicPr preferRelativeResize="0"/>
          <p:nvPr/>
        </p:nvPicPr>
        <p:blipFill>
          <a:blip r:embed="rId2"/>
          <a:stretch>
            <a:fillRect/>
          </a:stretch>
        </p:blipFill>
        <p:spPr>
          <a:xfrm>
            <a:off x="800470" y="380104"/>
            <a:ext cx="4685930" cy="3897428"/>
          </a:xfrm>
          <a:prstGeom prst="rect">
            <a:avLst/>
          </a:prstGeom>
          <a:noFill/>
        </p:spPr>
      </p:pic>
      <p:grpSp>
        <p:nvGrpSpPr>
          <p:cNvPr id="18" name="Graphic 4">
            <a:extLst>
              <a:ext uri="{FF2B5EF4-FFF2-40B4-BE49-F238E27FC236}">
                <a16:creationId xmlns:a16="http://schemas.microsoft.com/office/drawing/2014/main" id="{57CD476F-4071-4E06-BD94-582AC0092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73349" y="210930"/>
            <a:ext cx="849365" cy="849366"/>
            <a:chOff x="5829300" y="3162300"/>
            <a:chExt cx="532256" cy="532257"/>
          </a:xfrm>
          <a:solidFill>
            <a:schemeClr val="tx1"/>
          </a:solidFill>
        </p:grpSpPr>
        <p:sp>
          <p:nvSpPr>
            <p:cNvPr id="19" name="Freeform: Shape 18">
              <a:extLst>
                <a:ext uri="{FF2B5EF4-FFF2-40B4-BE49-F238E27FC236}">
                  <a16:creationId xmlns:a16="http://schemas.microsoft.com/office/drawing/2014/main" id="{7B6A3560-202E-47CB-A0A4-7BAA40CED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DCE699C-0879-4B2A-BD24-CE9CB03F0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39C6C48-4048-472B-9200-BA3467DD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BE535A2-9A69-4D86-98B9-4606364B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D38EB57-352E-48E7-9482-1AEA738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18EEB6E-44FD-4775-9179-950DB8C3D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93B6FB8-B03E-4FC7-AC61-9B1613A3C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E9617C-8511-4D9B-94C1-C84BFB7ED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076EA5A-A5A8-42A9-A0F7-ECECD999F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5856DB2-44EF-413E-B792-EFF0409DE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E2C35C7-1280-4F14-9553-11374063E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0376E68-4370-4BE5-917D-39794960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0D187E9-AB0A-480D-B60A-74F7F26FF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pic>
        <p:nvPicPr>
          <p:cNvPr id="5" name="Google Shape;125;g31634923572_6_76">
            <a:extLst>
              <a:ext uri="{FF2B5EF4-FFF2-40B4-BE49-F238E27FC236}">
                <a16:creationId xmlns:a16="http://schemas.microsoft.com/office/drawing/2014/main" id="{723A0307-820D-19AB-455E-5DD068FC5EEE}"/>
              </a:ext>
            </a:extLst>
          </p:cNvPr>
          <p:cNvPicPr preferRelativeResize="0"/>
          <p:nvPr/>
        </p:nvPicPr>
        <p:blipFill>
          <a:blip r:embed="rId3"/>
          <a:stretch>
            <a:fillRect/>
          </a:stretch>
        </p:blipFill>
        <p:spPr>
          <a:xfrm>
            <a:off x="843156" y="4510008"/>
            <a:ext cx="4643244" cy="1709818"/>
          </a:xfrm>
          <a:prstGeom prst="rect">
            <a:avLst/>
          </a:prstGeom>
          <a:noFill/>
        </p:spPr>
      </p:pic>
      <p:sp>
        <p:nvSpPr>
          <p:cNvPr id="3" name="Content Placeholder 2">
            <a:extLst>
              <a:ext uri="{FF2B5EF4-FFF2-40B4-BE49-F238E27FC236}">
                <a16:creationId xmlns:a16="http://schemas.microsoft.com/office/drawing/2014/main" id="{DAA1F0A1-2055-EAD9-0D27-9B15C8C3E97B}"/>
              </a:ext>
            </a:extLst>
          </p:cNvPr>
          <p:cNvSpPr>
            <a:spLocks noGrp="1"/>
          </p:cNvSpPr>
          <p:nvPr>
            <p:ph idx="1"/>
          </p:nvPr>
        </p:nvSpPr>
        <p:spPr>
          <a:xfrm>
            <a:off x="6477270" y="1958550"/>
            <a:ext cx="4974771" cy="4261275"/>
          </a:xfrm>
        </p:spPr>
        <p:txBody>
          <a:bodyPr anchor="t">
            <a:normAutofit/>
          </a:bodyPr>
          <a:lstStyle/>
          <a:p>
            <a:pPr algn="just"/>
            <a:r>
              <a:rPr lang="en-US" dirty="0"/>
              <a:t>USA has launched the most number of satellites</a:t>
            </a:r>
          </a:p>
          <a:p>
            <a:pPr algn="just"/>
            <a:r>
              <a:rPr lang="en-US" dirty="0"/>
              <a:t>Most of private space companies are in USA</a:t>
            </a:r>
          </a:p>
          <a:p>
            <a:pPr algn="just"/>
            <a:r>
              <a:rPr lang="en-US" dirty="0"/>
              <a:t>China, United Kingdom and Russia also play significant role in launching satellites.</a:t>
            </a:r>
          </a:p>
        </p:txBody>
      </p:sp>
    </p:spTree>
    <p:extLst>
      <p:ext uri="{BB962C8B-B14F-4D97-AF65-F5344CB8AC3E}">
        <p14:creationId xmlns:p14="http://schemas.microsoft.com/office/powerpoint/2010/main" val="207115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B9A4-D487-6B3D-48BE-6D559DDF3303}"/>
              </a:ext>
            </a:extLst>
          </p:cNvPr>
          <p:cNvSpPr>
            <a:spLocks noGrp="1"/>
          </p:cNvSpPr>
          <p:nvPr>
            <p:ph type="title"/>
          </p:nvPr>
        </p:nvSpPr>
        <p:spPr/>
        <p:txBody>
          <a:bodyPr/>
          <a:lstStyle/>
          <a:p>
            <a:r>
              <a:rPr lang="en-US" dirty="0"/>
              <a:t>Satellites launched each year countries</a:t>
            </a:r>
          </a:p>
        </p:txBody>
      </p:sp>
      <p:pic>
        <p:nvPicPr>
          <p:cNvPr id="4" name="Google Shape;132;g31634923572_6_92">
            <a:extLst>
              <a:ext uri="{FF2B5EF4-FFF2-40B4-BE49-F238E27FC236}">
                <a16:creationId xmlns:a16="http://schemas.microsoft.com/office/drawing/2014/main" id="{7994D414-CFFA-3B26-D39C-7AAF82C6FE15}"/>
              </a:ext>
            </a:extLst>
          </p:cNvPr>
          <p:cNvPicPr preferRelativeResize="0">
            <a:picLocks noGrp="1"/>
          </p:cNvPicPr>
          <p:nvPr>
            <p:ph idx="1"/>
          </p:nvPr>
        </p:nvPicPr>
        <p:blipFill>
          <a:blip r:embed="rId2">
            <a:alphaModFix/>
          </a:blip>
          <a:stretch>
            <a:fillRect/>
          </a:stretch>
        </p:blipFill>
        <p:spPr>
          <a:xfrm>
            <a:off x="838200" y="1825625"/>
            <a:ext cx="10336078" cy="4351338"/>
          </a:xfrm>
          <a:prstGeom prst="rect">
            <a:avLst/>
          </a:prstGeom>
          <a:noFill/>
          <a:ln>
            <a:noFill/>
          </a:ln>
        </p:spPr>
      </p:pic>
    </p:spTree>
    <p:extLst>
      <p:ext uri="{BB962C8B-B14F-4D97-AF65-F5344CB8AC3E}">
        <p14:creationId xmlns:p14="http://schemas.microsoft.com/office/powerpoint/2010/main" val="97038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9485-131A-4726-4515-555D960F1079}"/>
              </a:ext>
            </a:extLst>
          </p:cNvPr>
          <p:cNvSpPr>
            <a:spLocks noGrp="1"/>
          </p:cNvSpPr>
          <p:nvPr>
            <p:ph type="title"/>
          </p:nvPr>
        </p:nvSpPr>
        <p:spPr/>
        <p:txBody>
          <a:bodyPr/>
          <a:lstStyle/>
          <a:p>
            <a:r>
              <a:rPr lang="en-US" dirty="0"/>
              <a:t>The dark side of the Moon</a:t>
            </a:r>
            <a:br>
              <a:rPr lang="en-US" dirty="0"/>
            </a:br>
            <a:r>
              <a:rPr lang="en-US" sz="2800" dirty="0"/>
              <a:t>The Space Junk</a:t>
            </a:r>
            <a:endParaRPr lang="en-US" dirty="0"/>
          </a:p>
        </p:txBody>
      </p:sp>
      <p:sp>
        <p:nvSpPr>
          <p:cNvPr id="3" name="Text Placeholder 2">
            <a:extLst>
              <a:ext uri="{FF2B5EF4-FFF2-40B4-BE49-F238E27FC236}">
                <a16:creationId xmlns:a16="http://schemas.microsoft.com/office/drawing/2014/main" id="{A481AC43-3F0E-8D2A-DC49-4C61E44EEDA5}"/>
              </a:ext>
            </a:extLst>
          </p:cNvPr>
          <p:cNvSpPr>
            <a:spLocks noGrp="1"/>
          </p:cNvSpPr>
          <p:nvPr>
            <p:ph type="body" idx="1"/>
          </p:nvPr>
        </p:nvSpPr>
        <p:spPr/>
        <p:txBody>
          <a:bodyPr/>
          <a:lstStyle/>
          <a:p>
            <a:r>
              <a:rPr lang="en-US" dirty="0"/>
              <a:t>Complication</a:t>
            </a:r>
          </a:p>
        </p:txBody>
      </p:sp>
    </p:spTree>
    <p:extLst>
      <p:ext uri="{BB962C8B-B14F-4D97-AF65-F5344CB8AC3E}">
        <p14:creationId xmlns:p14="http://schemas.microsoft.com/office/powerpoint/2010/main" val="198276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7F661-B251-E3C1-3DCC-CC89B5342196}"/>
              </a:ext>
            </a:extLst>
          </p:cNvPr>
          <p:cNvSpPr>
            <a:spLocks noGrp="1"/>
          </p:cNvSpPr>
          <p:nvPr>
            <p:ph type="title"/>
          </p:nvPr>
        </p:nvSpPr>
        <p:spPr/>
        <p:txBody>
          <a:bodyPr/>
          <a:lstStyle/>
          <a:p>
            <a:r>
              <a:rPr lang="en-US" dirty="0"/>
              <a:t>Earth Orbit and Satellites - Now</a:t>
            </a:r>
          </a:p>
        </p:txBody>
      </p:sp>
      <p:pic>
        <p:nvPicPr>
          <p:cNvPr id="4" name="Google Shape;146;g31634923572_6_0">
            <a:extLst>
              <a:ext uri="{FF2B5EF4-FFF2-40B4-BE49-F238E27FC236}">
                <a16:creationId xmlns:a16="http://schemas.microsoft.com/office/drawing/2014/main" id="{CAA0A25B-C9C0-B2EE-526E-22FA1368BF95}"/>
              </a:ext>
            </a:extLst>
          </p:cNvPr>
          <p:cNvPicPr preferRelativeResize="0">
            <a:picLocks noGrp="1"/>
          </p:cNvPicPr>
          <p:nvPr>
            <p:ph idx="1"/>
          </p:nvPr>
        </p:nvPicPr>
        <p:blipFill>
          <a:blip r:embed="rId2">
            <a:alphaModFix/>
          </a:blip>
          <a:stretch>
            <a:fillRect/>
          </a:stretch>
        </p:blipFill>
        <p:spPr>
          <a:xfrm>
            <a:off x="838199" y="1825625"/>
            <a:ext cx="10515599" cy="4351338"/>
          </a:xfrm>
          <a:prstGeom prst="rect">
            <a:avLst/>
          </a:prstGeom>
          <a:noFill/>
          <a:ln>
            <a:noFill/>
          </a:ln>
        </p:spPr>
      </p:pic>
    </p:spTree>
    <p:extLst>
      <p:ext uri="{BB962C8B-B14F-4D97-AF65-F5344CB8AC3E}">
        <p14:creationId xmlns:p14="http://schemas.microsoft.com/office/powerpoint/2010/main" val="25042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FBFC-2CB7-53FD-CBE0-081CE59234C2}"/>
              </a:ext>
            </a:extLst>
          </p:cNvPr>
          <p:cNvSpPr>
            <a:spLocks noGrp="1"/>
          </p:cNvSpPr>
          <p:nvPr>
            <p:ph type="title"/>
          </p:nvPr>
        </p:nvSpPr>
        <p:spPr/>
        <p:txBody>
          <a:bodyPr/>
          <a:lstStyle/>
          <a:p>
            <a:r>
              <a:rPr lang="en-US" dirty="0"/>
              <a:t>Earth Orbit and Satellites – 2050 (Expected)</a:t>
            </a:r>
          </a:p>
        </p:txBody>
      </p:sp>
      <p:pic>
        <p:nvPicPr>
          <p:cNvPr id="4" name="Google Shape;152;g31634923572_7_13">
            <a:extLst>
              <a:ext uri="{FF2B5EF4-FFF2-40B4-BE49-F238E27FC236}">
                <a16:creationId xmlns:a16="http://schemas.microsoft.com/office/drawing/2014/main" id="{C71A4A8A-99B7-7506-D739-7DE69A57FE2B}"/>
              </a:ext>
            </a:extLst>
          </p:cNvPr>
          <p:cNvPicPr preferRelativeResize="0">
            <a:picLocks noGrp="1"/>
          </p:cNvPicPr>
          <p:nvPr>
            <p:ph idx="1"/>
          </p:nvPr>
        </p:nvPicPr>
        <p:blipFill>
          <a:blip r:embed="rId2">
            <a:alphaModFix/>
          </a:blip>
          <a:stretch>
            <a:fillRect/>
          </a:stretch>
        </p:blipFill>
        <p:spPr>
          <a:xfrm>
            <a:off x="838199" y="1825625"/>
            <a:ext cx="10515599" cy="4351338"/>
          </a:xfrm>
          <a:prstGeom prst="rect">
            <a:avLst/>
          </a:prstGeom>
          <a:noFill/>
          <a:ln>
            <a:noFill/>
          </a:ln>
        </p:spPr>
      </p:pic>
    </p:spTree>
    <p:extLst>
      <p:ext uri="{BB962C8B-B14F-4D97-AF65-F5344CB8AC3E}">
        <p14:creationId xmlns:p14="http://schemas.microsoft.com/office/powerpoint/2010/main" val="4169094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6DCE-9D3C-0034-3CD5-3B70C810A117}"/>
              </a:ext>
            </a:extLst>
          </p:cNvPr>
          <p:cNvSpPr>
            <a:spLocks noGrp="1"/>
          </p:cNvSpPr>
          <p:nvPr>
            <p:ph type="title"/>
          </p:nvPr>
        </p:nvSpPr>
        <p:spPr/>
        <p:txBody>
          <a:bodyPr/>
          <a:lstStyle/>
          <a:p>
            <a:r>
              <a:rPr lang="en-US" dirty="0"/>
              <a:t>Is this a problem?</a:t>
            </a:r>
          </a:p>
        </p:txBody>
      </p:sp>
      <p:sp>
        <p:nvSpPr>
          <p:cNvPr id="3" name="Text Placeholder 2">
            <a:extLst>
              <a:ext uri="{FF2B5EF4-FFF2-40B4-BE49-F238E27FC236}">
                <a16:creationId xmlns:a16="http://schemas.microsoft.com/office/drawing/2014/main" id="{68185A76-7498-CDEB-3257-7961EF65B2F0}"/>
              </a:ext>
            </a:extLst>
          </p:cNvPr>
          <p:cNvSpPr>
            <a:spLocks noGrp="1"/>
          </p:cNvSpPr>
          <p:nvPr>
            <p:ph type="body" idx="1"/>
          </p:nvPr>
        </p:nvSpPr>
        <p:spPr/>
        <p:txBody>
          <a:bodyPr/>
          <a:lstStyle/>
          <a:p>
            <a:r>
              <a:rPr lang="en-US" dirty="0"/>
              <a:t>Question</a:t>
            </a:r>
          </a:p>
        </p:txBody>
      </p:sp>
    </p:spTree>
    <p:extLst>
      <p:ext uri="{BB962C8B-B14F-4D97-AF65-F5344CB8AC3E}">
        <p14:creationId xmlns:p14="http://schemas.microsoft.com/office/powerpoint/2010/main" val="300497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A138-1A65-62E0-9171-343BC67505F1}"/>
              </a:ext>
            </a:extLst>
          </p:cNvPr>
          <p:cNvSpPr>
            <a:spLocks noGrp="1"/>
          </p:cNvSpPr>
          <p:nvPr>
            <p:ph type="title"/>
          </p:nvPr>
        </p:nvSpPr>
        <p:spPr/>
        <p:txBody>
          <a:bodyPr/>
          <a:lstStyle/>
          <a:p>
            <a:r>
              <a:rPr lang="en-US" dirty="0"/>
              <a:t>Growing inactive satellites – A problem?</a:t>
            </a:r>
          </a:p>
        </p:txBody>
      </p:sp>
      <p:sp>
        <p:nvSpPr>
          <p:cNvPr id="3" name="Content Placeholder 2">
            <a:extLst>
              <a:ext uri="{FF2B5EF4-FFF2-40B4-BE49-F238E27FC236}">
                <a16:creationId xmlns:a16="http://schemas.microsoft.com/office/drawing/2014/main" id="{77989EC2-81FA-91BC-192F-484B1D1DB52B}"/>
              </a:ext>
            </a:extLst>
          </p:cNvPr>
          <p:cNvSpPr>
            <a:spLocks noGrp="1"/>
          </p:cNvSpPr>
          <p:nvPr>
            <p:ph idx="1"/>
          </p:nvPr>
        </p:nvSpPr>
        <p:spPr/>
        <p:txBody>
          <a:bodyPr>
            <a:normAutofit fontScale="85000" lnSpcReduction="20000"/>
          </a:bodyPr>
          <a:lstStyle/>
          <a:p>
            <a:pPr algn="just"/>
            <a:r>
              <a:rPr lang="en-US" dirty="0"/>
              <a:t>When a satellite is no longer working, it continues to orbit the Earth until gravity pulls it down.</a:t>
            </a:r>
          </a:p>
          <a:p>
            <a:pPr algn="just"/>
            <a:r>
              <a:rPr lang="en-US" dirty="0"/>
              <a:t>The United States Space Surveillance Network (SSN) detects, tracks, catalogs and identifies artificial objects orbiting Earth, e.g. active/inactive satellites, spent rocket bodies, or fragmentation debris.</a:t>
            </a:r>
          </a:p>
          <a:p>
            <a:pPr marL="0" indent="0" algn="just">
              <a:buNone/>
            </a:pPr>
            <a:endParaRPr lang="en-US" dirty="0"/>
          </a:p>
          <a:p>
            <a:pPr marL="0" indent="0" algn="just">
              <a:buNone/>
            </a:pPr>
            <a:r>
              <a:rPr lang="en-US" dirty="0"/>
              <a:t>But…</a:t>
            </a:r>
          </a:p>
          <a:p>
            <a:pPr algn="just"/>
            <a:r>
              <a:rPr lang="en-US" dirty="0"/>
              <a:t>Kessler Syndrome</a:t>
            </a:r>
          </a:p>
          <a:p>
            <a:pPr lvl="1" algn="just"/>
            <a:r>
              <a:rPr lang="en-US" dirty="0"/>
              <a:t>If the amount of satellites and space debris becomes too high, collisions can occur, creating more debris and leading to more collisions.</a:t>
            </a:r>
          </a:p>
          <a:p>
            <a:pPr algn="just"/>
            <a:r>
              <a:rPr lang="en-US" dirty="0"/>
              <a:t>No one has been confirmed to have died from falling space debris, but the risk is growing as the number of satellites in orbit increases. The Federal Aviation Administration (FAA) estimates that by 2035, one person could be killed by falling satellites every two years.</a:t>
            </a:r>
          </a:p>
        </p:txBody>
      </p:sp>
    </p:spTree>
    <p:extLst>
      <p:ext uri="{BB962C8B-B14F-4D97-AF65-F5344CB8AC3E}">
        <p14:creationId xmlns:p14="http://schemas.microsoft.com/office/powerpoint/2010/main" val="131650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3384-6AFE-854A-00CB-55ECE8955F53}"/>
              </a:ext>
            </a:extLst>
          </p:cNvPr>
          <p:cNvSpPr>
            <a:spLocks noGrp="1"/>
          </p:cNvSpPr>
          <p:nvPr>
            <p:ph type="title"/>
          </p:nvPr>
        </p:nvSpPr>
        <p:spPr/>
        <p:txBody>
          <a:bodyPr/>
          <a:lstStyle/>
          <a:p>
            <a:r>
              <a:rPr lang="en-US" dirty="0"/>
              <a:t>Recommendations</a:t>
            </a:r>
          </a:p>
        </p:txBody>
      </p:sp>
      <p:sp>
        <p:nvSpPr>
          <p:cNvPr id="3" name="Text Placeholder 2">
            <a:extLst>
              <a:ext uri="{FF2B5EF4-FFF2-40B4-BE49-F238E27FC236}">
                <a16:creationId xmlns:a16="http://schemas.microsoft.com/office/drawing/2014/main" id="{101804EA-17A7-B65F-17A0-0AB6109E2304}"/>
              </a:ext>
            </a:extLst>
          </p:cNvPr>
          <p:cNvSpPr>
            <a:spLocks noGrp="1"/>
          </p:cNvSpPr>
          <p:nvPr>
            <p:ph type="body" idx="1"/>
          </p:nvPr>
        </p:nvSpPr>
        <p:spPr/>
        <p:txBody>
          <a:bodyPr/>
          <a:lstStyle/>
          <a:p>
            <a:r>
              <a:rPr lang="en-US" dirty="0"/>
              <a:t>Answer</a:t>
            </a:r>
          </a:p>
        </p:txBody>
      </p:sp>
    </p:spTree>
    <p:extLst>
      <p:ext uri="{BB962C8B-B14F-4D97-AF65-F5344CB8AC3E}">
        <p14:creationId xmlns:p14="http://schemas.microsoft.com/office/powerpoint/2010/main" val="1582504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966-90A4-2FDD-F22A-423C5A79652C}"/>
              </a:ext>
            </a:extLst>
          </p:cNvPr>
          <p:cNvSpPr>
            <a:spLocks noGrp="1"/>
          </p:cNvSpPr>
          <p:nvPr>
            <p:ph type="title"/>
          </p:nvPr>
        </p:nvSpPr>
        <p:spPr/>
        <p:txBody>
          <a:bodyPr>
            <a:normAutofit/>
          </a:bodyPr>
          <a:lstStyle/>
          <a:p>
            <a:r>
              <a:rPr lang="en-US" dirty="0"/>
              <a:t>Comparison between Claude AI &amp; Tableau Dashboard</a:t>
            </a:r>
          </a:p>
        </p:txBody>
      </p:sp>
      <p:sp>
        <p:nvSpPr>
          <p:cNvPr id="3" name="Text Placeholder 2">
            <a:extLst>
              <a:ext uri="{FF2B5EF4-FFF2-40B4-BE49-F238E27FC236}">
                <a16:creationId xmlns:a16="http://schemas.microsoft.com/office/drawing/2014/main" id="{C3154A95-75B6-D926-0E05-94CE70EDC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196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DC72-5D5A-39AB-DBFC-F35A892E8ABD}"/>
              </a:ext>
            </a:extLst>
          </p:cNvPr>
          <p:cNvSpPr>
            <a:spLocks noGrp="1"/>
          </p:cNvSpPr>
          <p:nvPr>
            <p:ph type="title"/>
          </p:nvPr>
        </p:nvSpPr>
        <p:spPr/>
        <p:txBody>
          <a:bodyPr/>
          <a:lstStyle/>
          <a:p>
            <a:r>
              <a:rPr lang="en-US" dirty="0"/>
              <a:t>Solution lies arounds </a:t>
            </a:r>
            <a:r>
              <a:rPr lang="en-US" sz="3600" dirty="0"/>
              <a:t>(not single solution fits all)</a:t>
            </a:r>
            <a:endParaRPr lang="en-US" dirty="0"/>
          </a:p>
        </p:txBody>
      </p:sp>
      <p:sp>
        <p:nvSpPr>
          <p:cNvPr id="3" name="Content Placeholder 2">
            <a:extLst>
              <a:ext uri="{FF2B5EF4-FFF2-40B4-BE49-F238E27FC236}">
                <a16:creationId xmlns:a16="http://schemas.microsoft.com/office/drawing/2014/main" id="{98D4727D-6FA1-8A1E-8516-15766142D062}"/>
              </a:ext>
            </a:extLst>
          </p:cNvPr>
          <p:cNvSpPr>
            <a:spLocks noGrp="1"/>
          </p:cNvSpPr>
          <p:nvPr>
            <p:ph idx="1"/>
          </p:nvPr>
        </p:nvSpPr>
        <p:spPr/>
        <p:txBody>
          <a:bodyPr/>
          <a:lstStyle/>
          <a:p>
            <a:pPr lvl="0" algn="just"/>
            <a:r>
              <a:rPr lang="en-US" dirty="0"/>
              <a:t>Self-destructive satellite</a:t>
            </a:r>
          </a:p>
          <a:p>
            <a:pPr lvl="1" algn="just"/>
            <a:r>
              <a:rPr lang="en-US" dirty="0"/>
              <a:t>Mimic a typical reentry into Earth's atmosphere, but with the help of the rocket it was launched with to steer it into a swift reentry.</a:t>
            </a:r>
          </a:p>
          <a:p>
            <a:pPr lvl="1" algn="just"/>
            <a:r>
              <a:rPr lang="en-US" dirty="0"/>
              <a:t>European Space Agency's (ESA) Draco mission.</a:t>
            </a:r>
          </a:p>
          <a:p>
            <a:pPr lvl="0" algn="just"/>
            <a:r>
              <a:rPr lang="en-US" dirty="0"/>
              <a:t>Pushing inactive satellites in space</a:t>
            </a:r>
          </a:p>
          <a:p>
            <a:pPr lvl="1" algn="just"/>
            <a:r>
              <a:rPr lang="en-US" dirty="0"/>
              <a:t>This option can require a lot of fuel, can be used for GEO satellites only.</a:t>
            </a:r>
          </a:p>
          <a:p>
            <a:pPr lvl="1" algn="just"/>
            <a:r>
              <a:rPr lang="en-US" dirty="0"/>
              <a:t>Laser broom.</a:t>
            </a:r>
          </a:p>
        </p:txBody>
      </p:sp>
    </p:spTree>
    <p:extLst>
      <p:ext uri="{BB962C8B-B14F-4D97-AF65-F5344CB8AC3E}">
        <p14:creationId xmlns:p14="http://schemas.microsoft.com/office/powerpoint/2010/main" val="703224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AA940-531A-CBB6-B386-689139E14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1499E-CEE1-5987-F4D3-1FFA9804F084}"/>
              </a:ext>
            </a:extLst>
          </p:cNvPr>
          <p:cNvSpPr>
            <a:spLocks noGrp="1"/>
          </p:cNvSpPr>
          <p:nvPr>
            <p:ph type="title"/>
          </p:nvPr>
        </p:nvSpPr>
        <p:spPr/>
        <p:txBody>
          <a:bodyPr/>
          <a:lstStyle/>
          <a:p>
            <a:r>
              <a:rPr lang="en-US" dirty="0"/>
              <a:t>A few more solution </a:t>
            </a:r>
            <a:r>
              <a:rPr lang="en-US" sz="3600" dirty="0"/>
              <a:t>(not single solution fits all)</a:t>
            </a:r>
            <a:endParaRPr lang="en-US" dirty="0"/>
          </a:p>
        </p:txBody>
      </p:sp>
      <p:sp>
        <p:nvSpPr>
          <p:cNvPr id="3" name="Content Placeholder 2">
            <a:extLst>
              <a:ext uri="{FF2B5EF4-FFF2-40B4-BE49-F238E27FC236}">
                <a16:creationId xmlns:a16="http://schemas.microsoft.com/office/drawing/2014/main" id="{F6748D02-AD3F-2EF1-8D61-F27771C7180A}"/>
              </a:ext>
            </a:extLst>
          </p:cNvPr>
          <p:cNvSpPr>
            <a:spLocks noGrp="1"/>
          </p:cNvSpPr>
          <p:nvPr>
            <p:ph idx="1"/>
          </p:nvPr>
        </p:nvSpPr>
        <p:spPr/>
        <p:txBody>
          <a:bodyPr/>
          <a:lstStyle/>
          <a:p>
            <a:pPr lvl="0" algn="just"/>
            <a:r>
              <a:rPr lang="en-US" dirty="0"/>
              <a:t>Laser Broom</a:t>
            </a:r>
          </a:p>
          <a:p>
            <a:pPr lvl="1" algn="just"/>
            <a:r>
              <a:rPr lang="en-US" dirty="0"/>
              <a:t>Involves using a high-powered laser to ablate, or remove material from, the debris. This process imparts a small thrust that lowers the </a:t>
            </a:r>
            <a:r>
              <a:rPr lang="en-US" dirty="0" err="1"/>
              <a:t>debris's</a:t>
            </a:r>
            <a:r>
              <a:rPr lang="en-US" dirty="0"/>
              <a:t> orbit, increasing drag and shortening its orbital life. The debris can then be nudged into a lower orbit or re-entered into the Earth's atmosphere.</a:t>
            </a:r>
          </a:p>
          <a:p>
            <a:pPr lvl="0" algn="just"/>
            <a:r>
              <a:rPr lang="en-US" dirty="0"/>
              <a:t>Multipurpose Satellite</a:t>
            </a:r>
          </a:p>
          <a:p>
            <a:pPr lvl="1" algn="just"/>
            <a:r>
              <a:rPr lang="en-US" dirty="0"/>
              <a:t>A satellite that can carry various payloads and perform a variety of tasks.</a:t>
            </a:r>
          </a:p>
        </p:txBody>
      </p:sp>
    </p:spTree>
    <p:extLst>
      <p:ext uri="{BB962C8B-B14F-4D97-AF65-F5344CB8AC3E}">
        <p14:creationId xmlns:p14="http://schemas.microsoft.com/office/powerpoint/2010/main" val="3878184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21" name="Group 20">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25" name="Freeform: Shape 2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2" name="Group 21">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23" name="Freeform: Shape 22">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28" name="Group 27">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29" name="Rectangle 28">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2" name="Rectangle 3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2D9BE-E3F4-C34E-D31D-BC0D5432EA2E}"/>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b="1" cap="all" spc="1500">
                <a:ea typeface="Source Sans Pro SemiBold" panose="020B0603030403020204" pitchFamily="34" charset="0"/>
              </a:rPr>
              <a:t>Thank you</a:t>
            </a:r>
          </a:p>
        </p:txBody>
      </p:sp>
      <p:sp>
        <p:nvSpPr>
          <p:cNvPr id="3" name="Text Placeholder 2">
            <a:extLst>
              <a:ext uri="{FF2B5EF4-FFF2-40B4-BE49-F238E27FC236}">
                <a16:creationId xmlns:a16="http://schemas.microsoft.com/office/drawing/2014/main" id="{06AD74D9-5652-F78E-DFAC-745EA9AF7B20}"/>
              </a:ext>
            </a:extLst>
          </p:cNvPr>
          <p:cNvSpPr>
            <a:spLocks noGrp="1"/>
          </p:cNvSpPr>
          <p:nvPr>
            <p:ph type="body" idx="1"/>
          </p:nvPr>
        </p:nvSpPr>
        <p:spPr>
          <a:xfrm>
            <a:off x="564493" y="4286683"/>
            <a:ext cx="4849802" cy="1199392"/>
          </a:xfrm>
        </p:spPr>
        <p:txBody>
          <a:bodyPr vert="horz" lIns="91440" tIns="45720" rIns="91440" bIns="45720" rtlCol="0">
            <a:normAutofit/>
          </a:bodyPr>
          <a:lstStyle/>
          <a:p>
            <a:pPr algn="ctr"/>
            <a:r>
              <a:rPr lang="en-US" cap="all" spc="400" dirty="0">
                <a:solidFill>
                  <a:schemeClr val="tx1"/>
                </a:solidFill>
              </a:rPr>
              <a:t>THE Earth and the moon</a:t>
            </a:r>
          </a:p>
        </p:txBody>
      </p:sp>
      <p:sp>
        <p:nvSpPr>
          <p:cNvPr id="34" name="Freeform: Shape 33">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Sunrise as seen from the outer space">
            <a:extLst>
              <a:ext uri="{FF2B5EF4-FFF2-40B4-BE49-F238E27FC236}">
                <a16:creationId xmlns:a16="http://schemas.microsoft.com/office/drawing/2014/main" id="{E4045411-624F-22D6-60B5-94096CE9994F}"/>
              </a:ext>
            </a:extLst>
          </p:cNvPr>
          <p:cNvPicPr>
            <a:picLocks noChangeAspect="1"/>
          </p:cNvPicPr>
          <p:nvPr/>
        </p:nvPicPr>
        <p:blipFill>
          <a:blip r:embed="rId2"/>
          <a:srcRect l="35541" r="1" b="1"/>
          <a:stretch/>
        </p:blipFill>
        <p:spPr>
          <a:xfrm>
            <a:off x="6094114" y="1321031"/>
            <a:ext cx="5428611" cy="4210940"/>
          </a:xfrm>
          <a:prstGeom prst="rect">
            <a:avLst/>
          </a:prstGeom>
          <a:ln w="28575">
            <a:noFill/>
          </a:ln>
        </p:spPr>
      </p:pic>
      <p:grpSp>
        <p:nvGrpSpPr>
          <p:cNvPr id="4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3" name="Freeform: Shape 4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9"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50" name="Freeform: Shape 49">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5662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9571-1081-0FCC-9B81-C84F3B5F3BAC}"/>
              </a:ext>
            </a:extLst>
          </p:cNvPr>
          <p:cNvSpPr>
            <a:spLocks noGrp="1"/>
          </p:cNvSpPr>
          <p:nvPr>
            <p:ph type="title"/>
          </p:nvPr>
        </p:nvSpPr>
        <p:spPr/>
        <p:txBody>
          <a:bodyPr/>
          <a:lstStyle/>
          <a:p>
            <a:r>
              <a:rPr lang="en-US" dirty="0"/>
              <a:t>Claude AI Dashboard</a:t>
            </a:r>
          </a:p>
        </p:txBody>
      </p:sp>
      <p:pic>
        <p:nvPicPr>
          <p:cNvPr id="9" name="Content Placeholder 8" descr="A group of graphs and charts&#10;&#10;Description automatically generated">
            <a:extLst>
              <a:ext uri="{FF2B5EF4-FFF2-40B4-BE49-F238E27FC236}">
                <a16:creationId xmlns:a16="http://schemas.microsoft.com/office/drawing/2014/main" id="{6208674A-57AA-EC00-9726-970DF8FE040B}"/>
              </a:ext>
            </a:extLst>
          </p:cNvPr>
          <p:cNvPicPr>
            <a:picLocks noGrp="1" noChangeAspect="1"/>
          </p:cNvPicPr>
          <p:nvPr>
            <p:ph idx="1"/>
          </p:nvPr>
        </p:nvPicPr>
        <p:blipFill>
          <a:blip r:embed="rId2"/>
          <a:stretch>
            <a:fillRect/>
          </a:stretch>
        </p:blipFill>
        <p:spPr>
          <a:xfrm>
            <a:off x="838200" y="1825625"/>
            <a:ext cx="10314214" cy="4351338"/>
          </a:xfrm>
        </p:spPr>
      </p:pic>
    </p:spTree>
    <p:extLst>
      <p:ext uri="{BB962C8B-B14F-4D97-AF65-F5344CB8AC3E}">
        <p14:creationId xmlns:p14="http://schemas.microsoft.com/office/powerpoint/2010/main" val="348919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9A80AF-BBB7-0EEF-44AD-22039F0EA454}"/>
              </a:ext>
            </a:extLst>
          </p:cNvPr>
          <p:cNvSpPr>
            <a:spLocks noGrp="1"/>
          </p:cNvSpPr>
          <p:nvPr>
            <p:ph type="title"/>
          </p:nvPr>
        </p:nvSpPr>
        <p:spPr>
          <a:xfrm>
            <a:off x="671073" y="279303"/>
            <a:ext cx="5922448" cy="1288673"/>
          </a:xfrm>
        </p:spPr>
        <p:txBody>
          <a:bodyPr anchor="b">
            <a:normAutofit/>
          </a:bodyPr>
          <a:lstStyle/>
          <a:p>
            <a:r>
              <a:rPr lang="en-US" sz="4100" dirty="0"/>
              <a:t>Claude AI vs Tableau – </a:t>
            </a:r>
            <a:br>
              <a:rPr lang="en-US" sz="4100" dirty="0"/>
            </a:br>
            <a:r>
              <a:rPr lang="en-US" sz="4100" dirty="0"/>
              <a:t>Top satellite operators</a:t>
            </a:r>
          </a:p>
        </p:txBody>
      </p:sp>
      <p:sp>
        <p:nvSpPr>
          <p:cNvPr id="3" name="Content Placeholder 2">
            <a:extLst>
              <a:ext uri="{FF2B5EF4-FFF2-40B4-BE49-F238E27FC236}">
                <a16:creationId xmlns:a16="http://schemas.microsoft.com/office/drawing/2014/main" id="{3BF3787F-EFDE-FC63-AA5A-2764E6BE4329}"/>
              </a:ext>
            </a:extLst>
          </p:cNvPr>
          <p:cNvSpPr>
            <a:spLocks noGrp="1"/>
          </p:cNvSpPr>
          <p:nvPr>
            <p:ph idx="1"/>
          </p:nvPr>
        </p:nvSpPr>
        <p:spPr>
          <a:xfrm>
            <a:off x="938906" y="1715151"/>
            <a:ext cx="5828708" cy="4351338"/>
          </a:xfrm>
        </p:spPr>
        <p:txBody>
          <a:bodyPr>
            <a:normAutofit/>
          </a:bodyPr>
          <a:lstStyle/>
          <a:p>
            <a:pPr algn="just"/>
            <a:r>
              <a:rPr lang="en-US" sz="2600" dirty="0"/>
              <a:t>AI has given correct visualization of showing bar chart for top satellite operators, but the data is based on only first 100 rows from dataset due to the limitations.</a:t>
            </a:r>
          </a:p>
          <a:p>
            <a:pPr algn="just"/>
            <a:r>
              <a:rPr lang="en-US" sz="2600" dirty="0"/>
              <a:t>In Tableau it's designed with whole data and additionally satellite purpose distribution(color encoder) is added to the visualization.</a:t>
            </a:r>
            <a:r>
              <a:rPr lang="en-US" sz="2600" b="0" dirty="0">
                <a:effectLst/>
              </a:rPr>
              <a:t> </a:t>
            </a:r>
            <a:endParaRPr lang="en-US" sz="2600" dirty="0"/>
          </a:p>
        </p:txBody>
      </p:sp>
      <p:grpSp>
        <p:nvGrpSpPr>
          <p:cNvPr id="14" name="Graphic 190">
            <a:extLst>
              <a:ext uri="{FF2B5EF4-FFF2-40B4-BE49-F238E27FC236}">
                <a16:creationId xmlns:a16="http://schemas.microsoft.com/office/drawing/2014/main" id="{0E01B404-974F-4AE2-B624-17BB796E4C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6620" y="736826"/>
            <a:ext cx="1598829" cy="531293"/>
            <a:chOff x="2504802" y="1755501"/>
            <a:chExt cx="1598829" cy="531293"/>
          </a:xfrm>
          <a:solidFill>
            <a:schemeClr val="tx1"/>
          </a:solidFill>
        </p:grpSpPr>
        <p:sp>
          <p:nvSpPr>
            <p:cNvPr id="15" name="Freeform: Shape 14">
              <a:extLst>
                <a:ext uri="{FF2B5EF4-FFF2-40B4-BE49-F238E27FC236}">
                  <a16:creationId xmlns:a16="http://schemas.microsoft.com/office/drawing/2014/main" id="{67FEB7B1-DDBA-42D8-94CB-1B67FE8A4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4FA28F1-7DF7-4464-9F21-7F65D9C16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4B298437-9289-4DEE-A22A-B50B8E0C57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85765" y="619275"/>
            <a:ext cx="932200" cy="932200"/>
            <a:chOff x="10791258" y="619275"/>
            <a:chExt cx="932200" cy="932200"/>
          </a:xfrm>
        </p:grpSpPr>
        <p:sp>
          <p:nvSpPr>
            <p:cNvPr id="19" name="Graphic 212">
              <a:extLst>
                <a:ext uri="{FF2B5EF4-FFF2-40B4-BE49-F238E27FC236}">
                  <a16:creationId xmlns:a16="http://schemas.microsoft.com/office/drawing/2014/main" id="{59E0E14B-533C-4293-A8D7-28796C92D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14E2471F-A3DF-4EAB-84FF-9780F82F8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2" name="Group 21">
            <a:extLst>
              <a:ext uri="{FF2B5EF4-FFF2-40B4-BE49-F238E27FC236}">
                <a16:creationId xmlns:a16="http://schemas.microsoft.com/office/drawing/2014/main" id="{0A8BC7D6-3432-421F-90E8-E5BF9B9D39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28487" y="4452518"/>
            <a:ext cx="1152011" cy="1152031"/>
            <a:chOff x="10154385" y="4452524"/>
            <a:chExt cx="1443404" cy="1443428"/>
          </a:xfrm>
          <a:solidFill>
            <a:schemeClr val="tx1"/>
          </a:solidFill>
        </p:grpSpPr>
        <p:grpSp>
          <p:nvGrpSpPr>
            <p:cNvPr id="23" name="Graphic 4">
              <a:extLst>
                <a:ext uri="{FF2B5EF4-FFF2-40B4-BE49-F238E27FC236}">
                  <a16:creationId xmlns:a16="http://schemas.microsoft.com/office/drawing/2014/main" id="{764DF47C-D245-46EE-A937-932EC186CC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4" name="Freeform: Shape 193">
                <a:extLst>
                  <a:ext uri="{FF2B5EF4-FFF2-40B4-BE49-F238E27FC236}">
                    <a16:creationId xmlns:a16="http://schemas.microsoft.com/office/drawing/2014/main" id="{B6EA011F-E7F7-4A27-B6B2-9832E9354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D458372-A83B-43D3-9998-D1D2B3081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7D64EA0-FFCF-4BDF-89B2-5B648CD1F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033E79C-0381-469C-8800-4B4FEE9FD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384816D-093E-4BB4-89A6-B6E4950C3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2DE614D-A78E-4CF9-80E7-65860731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7288799-85C0-4A9E-83BF-7B84F6E9D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7C530FF-B456-4339-BBD9-75981532A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93DC5CA-F466-4BB7-B330-5946C3EBC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52AD3C1-566F-41D7-8059-807188288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BEA6F10-8633-48F6-AE72-D03B44BF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9629B1F-7CE2-43B6-81E1-4556AF2A5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CE04191-338C-438C-A70F-B4F362F5F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0E302DE-F5BF-44C3-B4D3-88E2A73C8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A690F16-904F-4F71-9EEF-2DFCBE31B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9C1E91C-D127-487C-A335-9A012661F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5539DB9-BA80-4876-AB4E-61BC7B18E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0094BC3-EA93-4795-A26E-236E7F29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9C2B563-C93E-4ABD-9449-21A2E5BE2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8D90666-0FEC-4890-81A4-1F09924BF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4FE7571C-1478-498F-9E95-5BA8B678A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107CDB14-39D0-479D-AE83-726D910D54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2771033-D4AE-42FC-9473-0347188B9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0B48913-7143-42A4-8120-353ABABDC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6EA5364A-A1F2-45EC-969B-B7B5F0061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8BC60A3A-669D-471C-9481-A15DF5038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7684A41-39DE-4BB2-B472-28A5AB7A1C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9AAFEBC-D145-4DA1-A650-4FBEBC662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6EA8E14-F741-4E55-B759-E8093BFAB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192A52-549A-421F-8770-413344929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4BFC0C9-6D6C-41D5-877A-7052FD722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988EE7A-D042-49A7-959A-AB4423272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CD0DCAA3-971E-4EFA-9812-8A404DBC7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44A7012-7332-4C82-BF0E-4834C8DCEE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01BD996-AF3D-405D-8A11-719225B24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2D9A512-3288-4B8C-BCC2-889B95B4E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EE70BE8-3A6B-4570-8476-219699AF3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4A60616-6526-40BE-A8BC-595F49AC2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663B88BB-FC18-41D5-9C5B-B4EEA43D6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4C9DF15-6DE1-4839-93F0-95F376351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694AEEB-E314-4562-BF3F-F5B865E4C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949D739-43C2-4128-86AB-BE710A35E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42A5148-2DB9-48F8-8269-3A71C4512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B688197-714F-4C1C-9B32-E2D81F1C9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A6A0BC0-91AB-4840-8AA1-553B092C5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F46D4FF-A70E-4F8B-8471-BA483E5D8A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28BC4A2-4A8B-4616-9ADF-17D37019D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40B1722B-3BB7-49CA-89E6-C2F50891D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521A95C-93A2-4E5D-BE31-6E5F62AE7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A78E7DE-6742-4A64-AC19-6C615C376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768DBB7-A35B-49D8-BC5C-FF361915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5CF4963-8446-4F68-9A7A-B50DE870A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EB48C3A-7DBA-48D1-B479-386CCE543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2D97164-3DC5-421E-87D7-6923B8330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6DBB7C-9533-4A99-942E-22A0EC2F4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617E8CA-2845-4AA6-A0E6-D786F0E95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B91B0F15-8290-40BE-A056-8A7B5E84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095B22C-D5E4-4412-A33A-572956A8E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413F144-0EAC-46C1-A89A-E76106649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D0E1500-9FD0-4426-B8D2-BDFE30927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F34C9FD-3B20-43DA-95EA-35886687A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39D8CB1-C9E7-4763-B62D-1314196A7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09CF46E-FB6D-4FBD-B01B-43518534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4DA1727-78CE-40F1-A689-A9787274C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94372DB-6954-4A1D-8C5A-E36C2B99C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4FD5EE8-6B98-4CBE-A34B-B02D733C5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96ABB36-2D77-4E67-9583-76159BEED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6209AD8-CF8B-49AB-89CD-47BB53A07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68EE6CA-AAF1-4C40-921F-D02DA011D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6AE9971-42A3-4055-A84F-3BE66638A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A4C4C31-0BAE-40AF-A0DD-9E8535F8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09AF775-6BD6-40D9-BF43-38037C948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330B4F0-D1EC-45CA-84A9-281491D9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B936AE-01B0-4B4E-8BDB-71221853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D64C9C59-35B4-4175-BD0B-862DB3695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949ADB1-3F97-4F4E-B27D-0C2C99FEC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C7E7BC03-4365-4267-BEF5-29B87D03F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3275D5DF-DA70-4E66-9CDB-EC30E9F33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88A24D17-5992-43CA-9837-9F1342781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AEEC2F8-B9B5-427D-B1F4-9A3B24A4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BFCE7F9-A73E-438D-9E4D-DD2573BE6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0A195B1B-62C3-47E6-8F0A-18C8CE48F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7762D87-00A0-4EF8-913E-AAFB72577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95D960C5-C8F4-4C8D-AEA1-B15D22D98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8679F34-F645-4977-9141-AE0DF99B8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3145794-9EDD-4491-87F3-70E69872A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E45417F9-CBA3-4B04-810F-99E33656B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FBF0752-07C9-4939-BF51-F60F491C5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E8F42B-3290-46B8-B0AF-B6B743621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3A3DC55-4CCD-4378-BDDE-E3EE92F8E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ED2E89E-8A9B-4F8E-9F19-B1185A1CB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51942DD-8B41-457D-A0E8-6AA9D6AA8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16B7192-A61C-44FF-A787-7F36021DA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73B36FE-6F70-4780-BD1A-F69FB565A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C59C483-C7AF-45EB-847F-FC63DD5A3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DDBBB7E-0FCB-441D-8685-C31443074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500519F-E3D8-4F5D-8BF3-8F15F4BB7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52409787-9C7F-4B9B-AA42-F5B5DAF66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6F698306-7FDC-43F4-A928-80DE5A474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F7879DC-A20F-433F-ADD0-7A240C70A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83D3836-D3B0-434D-A26B-FB0AE61D2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6D6B4F6-02A9-4BFE-8300-0E95CEBEC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17980F7-762B-4C6D-87EE-8B06BF2B6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B25595A-B8B9-4337-AC59-7C63320E0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7352AA8-4A98-47AB-AD53-963BD75A1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E5E175F-B75F-4B1D-BB44-5C44CEF8E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D1F8433-ED8B-414A-93FF-67FE104E8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EE8B47F-2BF0-4F1D-AE52-C7ECE277D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758AF4F-E7C1-4B7F-B596-EBBD4227B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89A745B-3BED-40F7-8261-69CD63539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B1B7C29D-9C7D-48E1-972C-E666E8EAE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FC3A349-CC86-4D83-82BC-421130F9B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DBE4DDA-8095-4407-988A-C0D1944CB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CBF14E2-D217-4826-853E-DFA7CDB6E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B11F2262-F1E1-4E1B-AC25-B27766B2C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3282B64-F198-42FE-BF95-41A3E60B8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191314A-B68B-462F-978C-931968F22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C10412E-0F8D-48B0-9AEA-4B9E3C5BC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45E4142-9114-43EF-AF76-50743EE2B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18E6415-BABA-4A8B-939D-D3708A6F6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B20F7E56-333C-4D31-B009-C14DD8FF74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1E66C05C-DC5A-4D6E-BB5E-3AB49C3D2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A1C27E0F-5E2A-452C-8E5C-F4AE77D35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5800A847-27F6-4050-A666-7EFD66026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41790167-6234-4B9D-ADBF-CF2C942E2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7DF862F-062E-44A5-9EE8-7C27A70A9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139A566-2510-4665-8F42-CAE61CC63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C1B42BE-601F-4477-A1E4-08F1B7553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126EA27-2BB4-4F66-AADD-A948349CA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612DF1-5558-4144-A68A-4B8908EDA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6AB8B3A3-7DC3-40DA-B716-B991C0F0F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D5513B1-B754-47CA-8027-194024E9F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6E2AFDE0-2C8B-4843-87A2-00FB6C1D3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22B2ED8-8734-45BA-BDB8-DFCB66408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7598399-1C0C-4D9D-8529-478F566BF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5572A984-BB9A-45CD-B1CF-65ED4445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5F65930-C0E0-46E2-B7DA-04DCE7014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48B7EBF-FAE9-455B-8C9C-B1A87F0F8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F7E9EF55-C9C5-46DB-BB9F-64EF0B03C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3EDD473-682F-4658-B61B-6286D55D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64239637-5087-4268-8DD8-FC90118F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E8672AD-1C52-4E40-9DA8-DD905829A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A8BB16E-BB0B-4C9A-ABDB-D92B37590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2744AB8-F786-4A66-89FE-BA512ACAA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04F498D-E716-4266-99A6-C99D920E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0963E8C-A1AD-4E4C-A59D-FAD381598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8AA1427B-7471-4F6F-9665-064353592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A65698F5-0892-47EB-B493-B7C17B735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73E74EF-EDB7-4E40-BFEC-07A79CE2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6CBDFCC-4247-4061-9CC8-F97E878A0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0917AA2-D197-402E-A1A6-C83045800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FBA78735-86F7-467C-98AF-B503234A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2A9470A-A0B7-4045-BF89-CB240F8FC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F493D6AD-A577-467E-8FBA-4796009F7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220430A6-2D2B-43D2-96B7-A918E8379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D3A6342A-024B-4CE5-A64A-B76FA5E64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423E7C6-EF86-4CAA-8650-F02005122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60A6113-BA8A-426B-9C3D-839577991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B6C882D-BB2E-4A52-843D-A19DEACA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BD4A578-9F57-4AA9-929A-E17570069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39C574D7-7B5C-4491-8CEA-9AB2A6A23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7BFA8DF-1005-4EED-81D0-2F8D07B13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0207940-3589-4DE0-B1B8-E9FD38442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A5E8C6C-526B-487A-B0F3-4EA69D90C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FF5B9C9-0C85-4673-AE7D-5A378B4A0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8B407A1-1804-4518-8D54-8BA1C9478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90BDDD0-06F2-4BF6-B501-6FE7B2FA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049B8A9-52DD-4D7A-8C9D-8503C7A8C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6A9F65-6E03-4A52-A212-3B2B2F9A0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4" name="Graphic 4">
              <a:extLst>
                <a:ext uri="{FF2B5EF4-FFF2-40B4-BE49-F238E27FC236}">
                  <a16:creationId xmlns:a16="http://schemas.microsoft.com/office/drawing/2014/main" id="{75272C56-516F-448F-A689-99DDF80762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5" name="Freeform: Shape 24">
                <a:extLst>
                  <a:ext uri="{FF2B5EF4-FFF2-40B4-BE49-F238E27FC236}">
                    <a16:creationId xmlns:a16="http://schemas.microsoft.com/office/drawing/2014/main" id="{01850FE0-7F44-4F7B-AEC0-EC1877240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2CC5AB4-2046-49CE-8328-15216AC6D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89F1F1-A8B0-4B1E-AF86-5BA247390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098B5BF-7A47-4612-99A7-92913B240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01C5C2-0698-4B5D-9A72-1F233D75E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1EAE1A4-9E27-4958-86A7-13D051B1E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378738E-B89D-4E88-AC52-4F35639B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D21C36E-AD47-4919-9B61-A4E46D4AF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BC5A3F-6226-4627-8935-C6523658E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F827952-69BF-4640-82D8-E1A7991C1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8955A36-AB1C-49F6-8303-48F0CECB6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94D64E4-0F73-4636-8483-D72F552D4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01622FC-712F-4CDA-AD0F-48D6AEEE2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2464837-766D-4495-B542-3E55CA313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2E2011A-A691-4056-BA83-5AE5DA5D2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25D03B6-BA5C-4F35-B534-2958BE2D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FFA21F3-49AA-4046-AA1B-8AF347E65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AD5F85E-4055-4660-9612-0FAAB83C9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42F0FC1-F3C6-4F46-8689-752836939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D2B2E5-6320-4D47-A498-BA4B872B4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464586-9DDA-4328-805D-80B712E2D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5B3F8A1-D5AE-49DF-A40E-ACC1E3121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89CB14C-CBE9-429B-BEF1-5B364C4DF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157CE18-C763-4AA0-92AA-2C0F0C0BC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F4CF8E8-E78C-4FCE-9191-C0D2D78A11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4EA3223-D631-41C3-A439-7BD891A9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90F9C61-C8B5-4067-8B02-2201380D4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6A80D9A-67F0-4CD7-9340-A92FF6B71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E2ACFD-43B0-477D-B4BA-00CA38CDE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6B1B2-4ECE-4EB0-89ED-466167C53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2C465D2-FE19-4020-8DED-4A6F8DAB7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C66B733-FA4A-4E4C-B93B-7C33AF2DE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81F9387-3002-4AC4-8A38-E869E664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6E1CD5-F7E2-45D7-AEF7-BC08FE3C6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EECF55A-054C-4075-A383-6AA7730DD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6417CB-6916-4D45-9675-BB940158F2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71B27B1-619D-450C-AE37-4711931A7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94A3B9C-75FA-4F91-B74F-4904D9D82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C737D59-38C5-4C71-8E82-3242EC269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FE06754-0432-42D1-B88A-80C1C9575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F9EE4B1-D5B7-43E0-B69F-363DDCBBD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CE7C87C-53F5-406C-9565-A6287453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5DA7714-98BE-4DB5-A732-E51BE0FC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E99D639-E701-422B-99B2-B908FFC40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CFC8C86-6A9B-4FC2-850F-244CC809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A3BE664-FC9E-4C30-ABFA-C3597B5056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EF4631-B670-463C-ABA3-80120C96F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805675E-8B92-477F-A381-D568EEAC03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ABE2F0D-23FA-4FA8-AF49-831C6F8FF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4935589-F286-4F1D-8141-DC29318E4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A8537D0-FA05-4E99-98CD-14A1E2E40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4306776-4597-40C1-8CEA-5B0B7A170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32B998B-E2E7-48D3-A858-83E55EC12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F7AAF66-7ACC-4337-84A0-49F4D5247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44F3A7-9E59-4599-AC48-9A60462D1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3ECF174-F0E7-4DB5-ABFC-1506C97A0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54DE89E-1C25-4524-B470-BDD18E1D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66B3EB3-A9F5-4E2E-9D31-93A2B7CA5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698F22B-2E15-4E95-B62C-67A23816B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7244A1D-0DE6-41FD-B791-44684D49F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CFA451F-2534-4429-8EB7-F481A1A0B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8BF261-C3FB-423A-8E99-8F78BB5E3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EEAA0F9-44F7-4442-92B2-C3236491D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650D9881-601E-4D65-BC57-2B3FFB98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D21934B-62BB-4FD0-9CAD-4A946362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16AFB2A-6A2C-454C-9B85-7F7C0601D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604E0FD-4716-4EBB-A84D-CD4DE76DF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3126F09-55DB-41DE-AC1E-C16A3900A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F375666-5F5B-4FF9-82E6-EE5844B0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E6B0421-EADA-4552-A7DA-C0094C31A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A326009-6419-464C-90F4-7052E1CE8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CA9BB2B-26FD-4082-8C98-D77773C59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31B940C-BBBF-4B19-850A-827E275B0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444386D-718F-4F16-AFE5-418910F49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6994DF6-17CA-4780-9299-F697C123B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F11D648-BCB9-48B7-BB5A-587E0E474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FD1CA17-E5F7-4BA5-9628-8FAEF8E96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E3E270E-0B56-420B-9E11-39C005390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DCC3E57-366D-433D-A692-173467B4B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9037CC2-FE33-4DAE-A097-7089747D88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B51A605-EA22-4197-82CB-2DBC54D87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A8AA9E1-27CF-40F1-9C39-5E7974034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7A91EA2-DA67-42CD-8DB0-B0EFEBFBE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36D129D-B6B1-4B3A-884B-F258C5075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4D00009-F50B-4211-A557-9928B1E23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D372432-51DF-4952-A7A1-2662B17B8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A7BBA90-77FB-4446-B5C3-8A9D095FB2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5439AE7-1B79-45F6-9B9E-BD3FE107C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CEA0EC4-CA9E-449B-B165-93AE862BF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4696EC4-B697-4F0F-AC37-50B86C258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C6C4A62-16B1-4A4E-AE66-987528E10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C2B6603-1E71-4632-9336-2EF04631E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1FD4202-4E65-42DC-A151-A4E12CCD3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6A045D1-9E13-4D1B-B0B2-51253608D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129FF56-4A2C-4248-8D61-2D443078EA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69EDB80-421B-41B1-BEAA-EBCF78528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CCC5634-ECE2-48FA-A017-4E5616596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2E6B449-4B47-4B3D-87BD-CD5ABCE2A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BF0712D-1990-44E3-A0E9-3B58794BB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D56FF7E-12BD-4B18-8E8C-832F44ED3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DB24642-D1B7-4310-B509-E87B615D5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BC1CF74-4E99-4B74-A113-4D86AD4B1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63D4008-B633-4D42-B8D9-6A2EF4540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2B2253E-79EA-462F-B0F7-7AC2680D1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3DBC8E6-6D1A-48C9-BDCB-118C3F7E0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62A208-74D3-4715-AA45-4242BFCAC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2EF3051-B7EB-40BF-9517-DACEC4F69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5BFA2B5-1495-4C12-91F9-A97FA4BF9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4FAC3B1-CEB4-4FC0-988E-A6A69C26D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75E80D-4CA9-4B35-9E02-88A36BE23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4AF02B8-6EDB-4F9C-A5BC-8824631E3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E47A36D-3C57-447D-A683-6A127BDC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5C5909D-E4BA-49FD-979B-E5354BD8B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2FB7182-E36E-492B-8063-D696513FF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5057475-340D-4D05-A9A0-7D0A142A9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A3A713E7-DDBB-471D-9C62-06FED1733B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7B329B3-8C59-46A9-8619-39AAB6BC4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967109-0937-40E9-B514-211A7139A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6018E-BDA4-431E-A554-929F4064A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B94711B-6944-496D-9610-6FD9EEFEF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6943304-77CF-476D-97FE-2446AFB77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B0D704E-F205-48A9-AB6C-7876F624B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A025AB1-A69C-4112-B52C-630D3794F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BF8F0BF-8B92-4A36-A6DC-A05499DAE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1523E0E-EDAD-481B-BC2C-CA1F4FCD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7BD8317-81B6-4FBC-BE8B-0932B2F6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DC2D600-17FF-4995-BFCB-7828B7B3A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BF4B884-9C23-4CFE-83D9-2684311C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890B6D-5E4A-410F-A6C1-3CFC026B6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F9069B6-F9D4-4879-819C-BF26F05E7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F7ED034-C43F-44EA-BD7F-402E15E6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A1AF245-4D76-4BEB-A140-CEB6CED79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200320D-258F-468E-A6AB-36A2248A9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E1F0581-A718-4587-AF4F-41BD374E0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6FE5071-2441-43A9-AF63-ECC3F5879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3757FD5-AB95-4F79-BE9D-578E27DA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47189BF-D4F8-465C-8671-BC3DFD189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C6D1DF9-B037-41C4-B6EC-79FCB01E0F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9194234-0939-4C43-96C5-16A73A7AE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15179E6-CF1D-4543-A8A2-F6CDD102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1D3629E-CDA6-4C79-BB65-9DEE19607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993CC91-843C-4516-92F1-505C5C181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90A353D-6A43-4321-BB1D-AB6B57414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41F7DD8-0592-425F-80F8-6F8972F31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B7AC72A-2A9E-435D-85CA-9F545AA4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A4D2FBC-CB8E-4996-9E48-7FB6A3C52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42FB97E-E1D0-4445-8203-EB863FC07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BDF055F-3D00-4F20-9D27-441A28422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F4A7659-EFA5-428B-BB2A-503190812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82E5248-5500-4FD3-80D5-72E5F37CD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A7BBE74-89A9-4296-BFD4-6BFE45086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923C233-A2FB-49C0-BE39-65F2FDDE3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0033D00-0BCF-47A0-894B-7D7E58CC9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935B4AD-5D38-4102-AF83-9DBBF51FE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1C582AD-05A2-4DB7-B8F5-2B02417AB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D66DCE8-FAFB-42B8-BEB9-383E53FF8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DB64AE3-FBBC-4060-BA4B-79DE4D588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062B4C6-BBCF-44CF-A4A6-8A1900CAC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10E20E3-1A75-47B0-A487-92389EF83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FE5E141-EEF6-4303-826C-1E55B3D54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B86DCED-C16A-4A80-86D7-D8C533062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EF7E440-9DEC-432B-8870-70B13E7ED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E9CCDFD-227E-4A9C-AE7B-0AE303F3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ED97839-E4D7-4D9A-B458-17A6F25FC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6FF737D-5C24-4CFB-AC90-7CAA71CC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F2CC475-46DE-40F1-8D24-494352F9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A11584-6B6C-4F9B-A379-2F8AEEFE2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F21F17B-ACA1-4F1C-B89D-8A8663938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8308D72-A7DF-474E-BACE-C80A9E7DC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6" name="Google Shape;182;g31634923572_6_70">
            <a:extLst>
              <a:ext uri="{FF2B5EF4-FFF2-40B4-BE49-F238E27FC236}">
                <a16:creationId xmlns:a16="http://schemas.microsoft.com/office/drawing/2014/main" id="{0B349E3A-1FAE-A10C-657B-61F7E8222134}"/>
              </a:ext>
            </a:extLst>
          </p:cNvPr>
          <p:cNvPicPr preferRelativeResize="0">
            <a:picLocks/>
          </p:cNvPicPr>
          <p:nvPr/>
        </p:nvPicPr>
        <p:blipFill rotWithShape="1">
          <a:blip r:embed="rId2"/>
          <a:stretch/>
        </p:blipFill>
        <p:spPr>
          <a:xfrm>
            <a:off x="7235389" y="702744"/>
            <a:ext cx="4582575" cy="2579211"/>
          </a:xfrm>
          <a:prstGeom prst="rect">
            <a:avLst/>
          </a:prstGeom>
          <a:noFill/>
        </p:spPr>
      </p:pic>
      <p:pic>
        <p:nvPicPr>
          <p:cNvPr id="7" name="Google Shape;183;g31634923572_6_70">
            <a:extLst>
              <a:ext uri="{FF2B5EF4-FFF2-40B4-BE49-F238E27FC236}">
                <a16:creationId xmlns:a16="http://schemas.microsoft.com/office/drawing/2014/main" id="{18AC6704-AC79-AD29-B7CC-E1566F76ABEE}"/>
              </a:ext>
            </a:extLst>
          </p:cNvPr>
          <p:cNvPicPr preferRelativeResize="0">
            <a:picLocks/>
          </p:cNvPicPr>
          <p:nvPr/>
        </p:nvPicPr>
        <p:blipFill rotWithShape="1">
          <a:blip r:embed="rId3"/>
          <a:stretch/>
        </p:blipFill>
        <p:spPr>
          <a:xfrm>
            <a:off x="7235389" y="3576045"/>
            <a:ext cx="4582574" cy="2792097"/>
          </a:xfrm>
          <a:prstGeom prst="rect">
            <a:avLst/>
          </a:prstGeom>
          <a:noFill/>
        </p:spPr>
      </p:pic>
    </p:spTree>
    <p:extLst>
      <p:ext uri="{BB962C8B-B14F-4D97-AF65-F5344CB8AC3E}">
        <p14:creationId xmlns:p14="http://schemas.microsoft.com/office/powerpoint/2010/main" val="315124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F9F811-66CD-F8EA-9C39-5B997094044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3D8FA22-9FA5-1C15-171F-0D9F21B89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A22A10-4FEC-3ABD-C000-AA66CAE30167}"/>
              </a:ext>
            </a:extLst>
          </p:cNvPr>
          <p:cNvSpPr>
            <a:spLocks noGrp="1"/>
          </p:cNvSpPr>
          <p:nvPr>
            <p:ph type="title"/>
          </p:nvPr>
        </p:nvSpPr>
        <p:spPr>
          <a:xfrm>
            <a:off x="671073" y="279303"/>
            <a:ext cx="5922448" cy="1288673"/>
          </a:xfrm>
        </p:spPr>
        <p:txBody>
          <a:bodyPr anchor="b">
            <a:normAutofit/>
          </a:bodyPr>
          <a:lstStyle/>
          <a:p>
            <a:r>
              <a:rPr lang="en-US" sz="4100" dirty="0"/>
              <a:t>Claude AI vs Tableau – </a:t>
            </a:r>
            <a:br>
              <a:rPr lang="en-US" sz="4100" dirty="0"/>
            </a:br>
            <a:r>
              <a:rPr lang="en-US" sz="4100" dirty="0"/>
              <a:t>Satellite Research Areas</a:t>
            </a:r>
          </a:p>
        </p:txBody>
      </p:sp>
      <p:sp>
        <p:nvSpPr>
          <p:cNvPr id="3" name="Content Placeholder 2">
            <a:extLst>
              <a:ext uri="{FF2B5EF4-FFF2-40B4-BE49-F238E27FC236}">
                <a16:creationId xmlns:a16="http://schemas.microsoft.com/office/drawing/2014/main" id="{3E192AD1-E04F-02A0-B5EF-6D121043716F}"/>
              </a:ext>
            </a:extLst>
          </p:cNvPr>
          <p:cNvSpPr>
            <a:spLocks noGrp="1"/>
          </p:cNvSpPr>
          <p:nvPr>
            <p:ph idx="1"/>
          </p:nvPr>
        </p:nvSpPr>
        <p:spPr>
          <a:xfrm>
            <a:off x="938906" y="1715151"/>
            <a:ext cx="5828708" cy="4351338"/>
          </a:xfrm>
        </p:spPr>
        <p:txBody>
          <a:bodyPr>
            <a:normAutofit/>
          </a:bodyPr>
          <a:lstStyle/>
          <a:p>
            <a:pPr algn="just"/>
            <a:r>
              <a:rPr lang="en-US" sz="2600" dirty="0"/>
              <a:t>Here AI has given Pie chart visualization for use of satellites in different research areas, but no proper color encoder or angles chosen. </a:t>
            </a:r>
          </a:p>
          <a:p>
            <a:pPr algn="just"/>
            <a:r>
              <a:rPr lang="en-US" sz="2600" dirty="0"/>
              <a:t>In tableau it’s bar chart visualization with number of satellites designated to specific research purposes, which shows clear context by looking at the figure.</a:t>
            </a:r>
          </a:p>
          <a:p>
            <a:pPr algn="just"/>
            <a:r>
              <a:rPr lang="en-US" sz="2600" dirty="0"/>
              <a:t>The thumb rule is that more than 3 categories we should not use pie chart.</a:t>
            </a:r>
          </a:p>
        </p:txBody>
      </p:sp>
      <p:grpSp>
        <p:nvGrpSpPr>
          <p:cNvPr id="14" name="Graphic 190">
            <a:extLst>
              <a:ext uri="{FF2B5EF4-FFF2-40B4-BE49-F238E27FC236}">
                <a16:creationId xmlns:a16="http://schemas.microsoft.com/office/drawing/2014/main" id="{863D2B5B-D69B-1611-DF60-144AA2C7E9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6620" y="736826"/>
            <a:ext cx="1598829" cy="531293"/>
            <a:chOff x="2504802" y="1755501"/>
            <a:chExt cx="1598829" cy="531293"/>
          </a:xfrm>
          <a:solidFill>
            <a:schemeClr val="tx1"/>
          </a:solidFill>
        </p:grpSpPr>
        <p:sp>
          <p:nvSpPr>
            <p:cNvPr id="15" name="Freeform: Shape 14">
              <a:extLst>
                <a:ext uri="{FF2B5EF4-FFF2-40B4-BE49-F238E27FC236}">
                  <a16:creationId xmlns:a16="http://schemas.microsoft.com/office/drawing/2014/main" id="{4CF4D5EA-8A57-79C3-BE20-51419BBB8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710B8F-E9ED-EF7A-B91F-A2B9B3FDB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D6015AE1-0B58-BAA8-BE7B-B6FC796382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85765" y="619275"/>
            <a:ext cx="932200" cy="932200"/>
            <a:chOff x="10791258" y="619275"/>
            <a:chExt cx="932200" cy="932200"/>
          </a:xfrm>
        </p:grpSpPr>
        <p:sp>
          <p:nvSpPr>
            <p:cNvPr id="19" name="Graphic 212">
              <a:extLst>
                <a:ext uri="{FF2B5EF4-FFF2-40B4-BE49-F238E27FC236}">
                  <a16:creationId xmlns:a16="http://schemas.microsoft.com/office/drawing/2014/main" id="{88DC348F-2BAC-E679-8ED8-28D4305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D46E31BB-E7C7-C287-596B-8D97E56E2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2" name="Group 21">
            <a:extLst>
              <a:ext uri="{FF2B5EF4-FFF2-40B4-BE49-F238E27FC236}">
                <a16:creationId xmlns:a16="http://schemas.microsoft.com/office/drawing/2014/main" id="{903B20BE-11A6-A43C-286A-463DC70984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28487" y="4452518"/>
            <a:ext cx="1152011" cy="1152031"/>
            <a:chOff x="10154385" y="4452524"/>
            <a:chExt cx="1443404" cy="1443428"/>
          </a:xfrm>
          <a:solidFill>
            <a:schemeClr val="tx1"/>
          </a:solidFill>
        </p:grpSpPr>
        <p:grpSp>
          <p:nvGrpSpPr>
            <p:cNvPr id="23" name="Graphic 4">
              <a:extLst>
                <a:ext uri="{FF2B5EF4-FFF2-40B4-BE49-F238E27FC236}">
                  <a16:creationId xmlns:a16="http://schemas.microsoft.com/office/drawing/2014/main" id="{C1182FB9-CE34-5DA3-4F9E-AB5D03471A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4" name="Freeform: Shape 193">
                <a:extLst>
                  <a:ext uri="{FF2B5EF4-FFF2-40B4-BE49-F238E27FC236}">
                    <a16:creationId xmlns:a16="http://schemas.microsoft.com/office/drawing/2014/main" id="{192D901D-ECA3-D40D-E6AD-835E8C7A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62DF392-4DCB-5BF2-B6F1-4274EE680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9403DA3-3A65-47C1-89E0-38B41E7B4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6F93B7C-CABD-0E3E-6D8F-57B9092E1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36BA828-B7EC-D469-356E-873308562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EBABC8F-BAE3-18E9-B20E-1B470B135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DAF07BA-66A2-410B-ECA1-16E64D480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3C0081F-0DB0-88EC-066F-10E74389C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5685E21-F6F6-08C0-4B93-70E1623C9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EFC06B2-C653-CDB0-8940-8C4D2A451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BDEBCE4-BB1B-7A28-2168-5368563E9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224490-1E00-9B82-95CC-4E9A583F5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46ED93D-C34E-B6E4-3A82-6D0ED88BA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7BC764-93C0-B1D7-5096-BCA19B233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6AF8AB5-F0E8-C504-0300-6778B3F63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7332AC9-C9AB-8D12-DF76-16D89F47CF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F03B2E-787A-AE6E-A658-6ECBE302F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35CD79A-0EC8-2258-E9CF-02573E721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5BF924F9-B11D-B1FB-2321-8D4E53076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17D7B6-9715-0F2E-65BF-48162433A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BC89327-4071-BF83-E37D-641177F69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C5608AC-CC7B-B88E-240D-BA9536A3B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56858C7-8355-900A-3550-51D1B7B1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B5AC88B-8A20-8A09-64AB-4728575C6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BCF429E-6891-D244-6CD3-0B2826602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3B2D354-EE2F-6BBD-8405-5A2C46403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FC75154-6DAD-21BF-8976-142A714E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09A3432-3819-491D-07D4-18F57C0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C627698-9298-36A6-1869-43A2E1DC9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2FC037F-30AF-A9F8-C760-18315D70FA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0C31B26-6474-A593-CAB2-341F901CD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4BA5445-04D2-C065-D783-D216F03607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76DB314-0EF4-345F-98F0-E7AEB21C2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2D8B52B-C0C0-7F13-08FE-52D0E1EA8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F8C6492-3022-C2C8-1EA3-82266DA5B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8A1578E-70D0-8CB1-0672-706D05497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719D1BF-4C09-6BE4-E485-E57232AA5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27DB2EE-84F2-C0DD-C4A0-8282222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E1C1562-0612-C506-53BB-14772261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C0F418F-A6DC-3906-74E3-177ED3454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2BB0C96-D65C-CBD2-E0FD-3806367C1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2CC4B08-D2F3-F718-105B-247AD3275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428509-4C67-2BEF-B789-78395161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E4E5A96-C1B7-C71E-9B1B-A8D0132B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2F58734-3327-90A1-EAA8-7BFC74EB94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E5E8909B-6A68-B835-F6B0-66057ED4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C1FFC6A-CA17-80A2-0206-56A483CF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98E732E-9342-FB45-0F4A-91A8664DB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6AA0481-8722-716A-C5D6-906B63631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9E150EF-0990-1A01-D9E7-687EE736A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588D177-C857-0644-3E35-8D5BBEB17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444E1062-07F6-069B-429A-14DF30C4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0C1433A-8345-CC8D-CCBC-E6240D197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0535987-D11F-41B2-FB4B-9FB3DB7E7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7C0BD09-DC8D-0B36-4D30-EAA34731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1D1CEFF-710D-FD87-E4F9-F34AC1B36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F230A516-5DF8-F821-4797-9D0ACC0A4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29CD0024-3FA6-5E55-6DBB-26A8DFEB6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272D603-17CA-EBD4-7FC8-C41687523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11E02490-1C76-42B4-25DB-869FA995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5ED8C7A-FA95-B24A-EA28-6F952A2D0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57063E1-8D0A-1729-77FB-FFB40AA62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830DBC7-999B-3F56-3DF1-B07D855A6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2E25EBF-BBFE-27D3-9AD6-C649AE48F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6CC4252-272F-6949-BE53-0EBCEDAB5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B4FF9D8-CD7E-B4B9-DD4C-D4D7ED4F7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A1D7104-C369-DCB9-DBF4-18872D8F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F4113C2-CD17-9E5E-C4FC-549F2325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A4BF0BD-AB96-B5D9-4B7E-CC21EE8E2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26773CE-A049-2145-5CCA-6939BC29D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E333C5C-3517-7E16-7DA2-867D8E80A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BEAEF50-6987-549C-5A8F-B7C560278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EAD1CB9-69DE-B887-AA1A-904747C64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D41B7B1-B1AC-6555-DC6D-B9DF9A064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59FB881-C8B9-20B6-BB02-2B514875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FEF8BF6-62C1-4826-B217-814C092A9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6859A0E-5CDB-DE15-FE2B-7178A7DE6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1420AD62-4163-8633-176F-37FE65B4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AF0811C-18B5-C738-80A1-DDEA35FB7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D76D95A-9D16-0EDB-1C5A-7D12ADD99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4189EDF-2D2A-7BEA-315A-793905273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AF9952E2-8587-A773-12C3-88D8E3AED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1B5DD1B-A3B6-610D-7CE3-0E6D01A9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1E54C0-3385-D267-C3B0-A9F95BA3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D7DD1D4D-7B1D-3285-9BDC-1ED3E2F3B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6539A86-13C2-8B38-D117-1818F5405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AEAB1BE-6F98-B7F1-C474-1A8B10768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C12B7BC-84E0-991F-D8E6-11058B34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EB4966F2-491B-2B69-D7CB-C9753409C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1028960-90DC-047B-2F9F-DF1FDF44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EEE0BD6-A233-D5F9-9959-70F9B0895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5076E7F-E3C3-D328-9F15-FA8CFC0AD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A88EE48-C88D-AC85-82D9-D407AE19C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D6B807F-C41F-C944-CCE5-EF59BFDC4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8075373-6BD9-A69E-6C5D-BDF1D613C7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3AAE055-304F-7F88-0C68-347D4816B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681B18F9-B3BD-1AD6-D83F-3D00451E4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087BCE5-4152-F412-79C7-5E1DDDE40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68F4EA6-7A59-74BD-3259-366C5AE58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A3BB79F-F1D8-E153-B46C-056E65117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760F891-8237-4B54-95B5-55D769C78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909C9B9-AD89-1532-6BDF-7D0B9DBC6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814DF97-9CD1-D572-5EBA-3FD5B129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5B93655-3664-A821-56F8-9CC13DAF3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130465B-591C-46F8-299E-803345005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0DEFB525-7653-8823-0615-1252B6216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54CF85C8-FA5C-4383-64A7-1646D919E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4D13DA80-5EF6-7091-7391-4F9624689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B6B3125-B13E-1F0D-19EB-6A2FCA43B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8DA761-C0BF-C222-2DF7-66FD119B8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BAB8C9D9-40C6-7221-A90A-294D9A594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8E817E4-7F69-10C7-7A88-D06E1FA11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F6A12BD-CF99-1B22-9285-BC824608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3B9D06B-C726-7357-5CCB-CC44548D6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A09FB06-8A12-CF01-EA3E-9EC70B386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477389F-4633-2307-8860-54FB3B602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41E9D6F-7A63-D667-8EEA-854DC789F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38D0BAEF-E90F-337C-DC59-458DD2A71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8CA29639-4610-5E2B-882D-A28C2B0DA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68FE9D8-DB1B-CB32-088A-845FDA889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B6E5D038-90FF-FA9B-1655-5320A6E53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11602AB-BA5A-F191-C3E5-BE970A553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8E0BDEC-6A4C-AFBA-5848-AD8D91756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170AE2B-0024-1CE2-ABEA-666831439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8CF49C49-6123-F386-3731-312FC1EC8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9D1356-6F65-5CFE-FD59-72806B124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FE3A46E-D51B-3DDC-B8AC-8817AB285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54D9290-61C7-CE62-DE04-7E4EB4D35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CDAD8BA-5BB6-7B27-4F51-9F7F2016D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5026555-4881-F84A-D303-EB60D9A69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91604E1-F7B8-27ED-9A2F-4D837BC0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92FBD4F0-4252-0256-B3EC-BACB5BABC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D8070B4C-FA41-5A8E-3992-AE19F80C9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A81FEC0-1DB3-FEC7-D89A-7E6B2C133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013A52C-CE86-32DF-1DB6-CBFB1988E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A07A48D-4E89-E903-5EBE-682E4AE30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0932A822-A7CA-644A-CC7F-0D170BE5B1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DD008D5E-4918-5335-740B-9DCC15609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513E235-0880-8FDA-7FCD-15722259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A91E717-83C0-4CA8-6D8E-8E4D49A15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F74FFADC-9EC2-127E-AF21-98ABDD00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9A9EE8E-DD79-1ACA-B979-D95EB1FAA3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17BF4078-C51E-A96E-97B3-944602285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3FA807DD-237C-BA83-B8E9-43B536A5C5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8DCC482-5EDC-188C-9419-C6480BCDB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7647713C-B9D1-876E-441E-5FAFC3ECA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E7ADBA93-B460-5FB4-D0C3-BB77296C0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1D378EDB-2AC8-7A3B-1C4A-C4F2DABBC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EFBB37C-E559-0564-FF54-C6DBB66C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5F1824B-3F47-76DC-5231-1AE4AB17E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D960033-4793-F25D-6117-5D43CAA2E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7BB43A5-0FC8-FBEE-F90E-2AABBCEB8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4600ADF8-A413-D719-1FF1-F32D0554D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E8EE1B3-99F0-B79B-78BE-B98E39F62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5332B6A1-BD5C-F18D-6D2C-151FE9DD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892B4B0-0798-F7E5-266B-83F679BA1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66B95BBF-2D3C-A68A-E8BF-21BB96D4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D5ACC80-3E43-DE9D-C989-29622C9A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49D4DEB-9775-67A2-66D3-0D7E62269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C53F2F16-D32B-071B-B339-7A8EE2CB9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F9A200-39BD-670A-DE71-1F619DCB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38E49E0-B635-4051-93A5-5323C01DA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222323FF-DF99-6674-490E-74747CFEE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98F7766-D98B-8F02-0D9B-D83EAA145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B93D0779-B516-F54B-057C-D7798114C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AC2026C2-6C65-6137-48C0-2C65F99EA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A12ED9F-0E09-9CE5-D13A-F9A020E92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F9F9E9C-BCC1-B1AC-F0C1-92FB50AB3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800A59E1-8C6D-1E8D-3455-401DF3048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4" name="Graphic 4">
              <a:extLst>
                <a:ext uri="{FF2B5EF4-FFF2-40B4-BE49-F238E27FC236}">
                  <a16:creationId xmlns:a16="http://schemas.microsoft.com/office/drawing/2014/main" id="{33291693-FD07-5B52-AE47-A3EB80E335F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5" name="Freeform: Shape 24">
                <a:extLst>
                  <a:ext uri="{FF2B5EF4-FFF2-40B4-BE49-F238E27FC236}">
                    <a16:creationId xmlns:a16="http://schemas.microsoft.com/office/drawing/2014/main" id="{07A5783E-01B9-D274-F5C7-215C00B21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4CAC1F5-0389-2244-9B6B-A4ABB1E50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7079E77-641E-453A-A082-A141D1390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2D1B55-ED2D-F8F5-B455-FF421CA61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EF423F2-5D19-71A1-3C95-ED60AF3BC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0D84533-2D69-3C44-EC46-0BE8984D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FF286C0-F0C2-6EFE-9639-403E1BC12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35511C8-4896-214E-EA16-F84015BFF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E844A90-6D22-2AFF-1CB5-694CA6255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4E84211-055B-5BAC-D7C1-5EA458596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F998E13-4B81-E719-1C49-8D59962B2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50493E9-3EAB-3FCD-75EC-C23602C66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D080B8D-AD8E-5623-8E3F-FCF00F5D5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1D789E-203E-8A41-CCB5-73411FE58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3EEEE3F-7983-2DD9-C65C-42F2A8AC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D3170BB-EDD9-A65C-B62E-B182F7535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EA7CCE-A1F6-BEA3-38F3-DE9E71FB7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3D1F83-30D0-2F0D-79E0-ECCDF510A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B34189-CA8F-9ADD-B8EB-FF37CE5C5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6576755-18B7-28F2-6846-983D7926A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40C5A3-1554-6FA3-0B71-80FF037D8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1766A9A-EBD5-47C9-50FC-497D94233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3EAD4C4-B035-602A-C4B6-3819EBCF5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73A02D5-FACB-EB46-2B3B-44C9FCCF2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BAF044F-69B9-F44D-BA31-FBB6B4EB9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29C6125-2EBA-53C3-9795-D8E6C44F3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E8E299D-69B8-BE6E-16B8-7947CE27E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D673AFF-8853-0DBB-17D8-C97534D64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A3BD8E3-6B7B-CCAF-1AA7-81AE8553F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6DF6703-F39C-3C33-F89F-FFF103C5B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4D8609B-265E-F730-4339-3A86E9194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DB73C1D-7730-8AA5-E5E3-481F1A301B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6D1C05D-7047-9DD3-F0AE-32A7A48C1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5499968-535A-78F3-966C-154A3234A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090CE32-E81D-B946-EF4C-C6FA96BA3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48F0B15-95A0-3C06-A6E9-5C5C0F6E2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A62E914-1A39-FE82-D66B-3380728E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0D447A-3D6C-B436-3144-960AA208E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9FC811E-671F-EDE3-BCB5-E4A900611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8D49770-7F5C-91AB-E1B0-E6FFCEB0D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8F781E-7929-78E1-A2F6-4347A3932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F2627BA-2C50-7D0A-3A69-3FAA5EFA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EFA4912-DAE7-808A-1F0B-C4ABE4F2C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6B6EAB2-BE46-24B9-27FB-58ED02292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A9CE496-3B21-954D-CFA5-E26123EB9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DD37E8F-4C62-9284-129A-3B9B9CA0C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A4BE7FC-D6B1-3D5F-9F83-A0AC8BED1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9D977B6-4049-0351-BFBD-F87401271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55CC48C-B8CE-25B2-DD14-078CE87CE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EB27724-913C-5004-0732-AC3A814C5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5340745-6E6A-B084-BEA1-8EF712E78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5724E1A-104A-8B87-273F-BE02C772E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C7FE65A-1F08-0151-DF4F-ECFC6AD48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E7EFD85-97BD-4103-18AE-4C846F581F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5424C7-9993-30C5-293A-D96C22F75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FCB2F2B-1E7C-F4A6-BDA2-4DC3FEA5A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8CD2A1C-5E23-2FC6-FC34-3C80047B5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3159F4C-8F82-3C37-31B5-B1CA9E66E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6FFF81F-1A27-BA1D-71D2-80DDB2C35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9B9BBBF-FDA7-8C3D-10F2-D094F88D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7B4EE2B-5392-3E96-3E28-B60524522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0B0C245-4964-2CD4-34C5-265F269FD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7C6A956-51BC-861E-C344-42A8D7A47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4C500CE-9645-F979-8465-0951C5101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9EB3305-703A-946E-0D70-184D7C3FD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FB60D0E-2F12-F004-4434-7DCF74BF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A327473-BE54-92FF-E4B0-272A8C1C2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511BADA-B4E5-0F77-F86D-60CD5491B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815183E-0DCA-1026-B5E1-FAE82DCB8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A70E223-CBF8-2F5E-708E-80F5FBD97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D7E2BAA-DCDD-C828-6FAF-06617793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7A7E021-95DE-9C1A-0F7C-518E4FEC0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DECCF4E-0C5E-9703-B67B-971EA7EAD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F2D78EF-1417-9B32-CC4C-8A3E3AD62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CA91894-DF44-592A-D8EF-D4BC80AB8D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90CC74D-2F51-BC47-D05B-1B53A428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5B64C5C-74A0-DF49-9FD9-943284D07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728B50F-7E19-AD73-583F-E3BAAC965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5345EC7-9A11-68E7-F3A3-6DAF19FF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95C25E-42ED-5716-425A-A7B7ED7EA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D9D0948-78DB-48F9-5207-F852DDF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6EA76C2-A99F-CAC3-8C9B-53CE746C3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70E6624-1B05-117C-6D1E-A26F0942B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58D0614-D137-6600-E309-396B0D658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7AF11EB-35A0-F865-4F83-0012B819D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522A23F-3795-8728-58DF-6E2D65837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2E58F7-3315-CC3B-9086-8B0074E2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F8F097B-008E-E5F8-E897-315BFFED8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0A64970-9452-BD78-582C-9FC95DED5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739A222-3DEC-8EC6-506F-02D4D5DBE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2BA93B1-110F-FCAF-EF1C-04667C57E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8845F90-C19F-E2D0-D1F4-B5F8D92C89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B304508-42CC-EAB2-956F-CB7B605C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C690F5A-88B5-89F1-7D71-5825991D45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8FDEB82-17DE-6D37-0544-02B1417731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A0494A82-554C-CF24-6687-9DFDB0B12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0F2C455-17F2-AA05-0863-4CC65BC4F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8E0405B-FF4A-6154-3739-37E477F5E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B3DD9B-88D5-6990-EDFD-45339E6FD5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B89E21-0FC0-88A2-3FBE-02024E0D0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3DE6308-973D-7B8B-342B-5DA74AC9A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C2B0A13-0D03-84FF-282B-FE898F31B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3DDAC17-5FDB-0BFE-54BE-74117C2E3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D1A53E-B17D-418F-214B-B3A2A5A5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C8E27E1-85A6-0F45-92AD-10CC989C8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1ABB9D6-6625-7A5D-0CF7-DDF0D9581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ECF8047-9A45-6FFD-1F04-4375F4ABBD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D738C28-A38F-4C23-B3DB-FD2FE83F3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31149D3-FE17-DBDC-CA12-847DCFCC0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B12F56F-4F09-DF47-28DB-8A36FCA81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991063A-EA08-DAE4-817D-B21D0B062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192ED0A-4B89-5F34-612A-0D66D173C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01493F6-F690-1719-EFFE-C1C44A287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06042C7-B65B-8BB1-1B2C-AAACF22E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FC0806C-C436-07C9-276F-6751336C8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11031B-9A93-D098-16F2-E7BF2A254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2D4D3F6-8B03-0933-58B0-B987E8329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196D1E4-1B80-8FA1-C061-1C4755ED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3BC4BB5-81C5-D03E-49B5-678146BDE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B8E31ED-0CFB-8619-7EC9-B7085C77E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17FB4DB-E744-F796-E214-9851A9D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B068F85-9109-0451-23E0-25A1D2508B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CDFF63A-D9AE-A81B-5803-BE70E8391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77ABCEB-CC22-E62D-4024-3AFF4AEDD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52F190A-2CAA-2552-A2FB-FCDE8E5D5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74B9229-7639-75F6-11D8-07E9BECD1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57D5BA6-5A5F-90BB-A126-475C48CEE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C4A5CF7-9FFA-B8BB-B486-03F1C0A57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E82D20E-4E6D-1DD8-597D-767EB2007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52968B1-7BC3-31B0-01BA-CD48C0D66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12B024C-3A6E-E32C-F88F-00D6EE89A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122789F-ADD9-4D81-97DB-59416D1CD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06FB8D4-44AF-D5B1-8E4E-BDEC131AA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33462BC-98F5-E725-8E52-8BAD64449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464C7BD-9864-2395-47B4-3800804DD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6ABB4A1-5523-98C2-CF0B-6704B1F92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4EB6BA2-3338-105C-F90D-6894A358B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7DC97CA-8A06-99B2-EBEE-887E542AE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20F8CDE-B0FD-59BA-26CB-27A817D7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BC64695-BCB8-C1B3-872F-998E926E2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30F0B88-48AB-C96D-6911-9BB193AFD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6FD0C47-23C8-2828-7527-702FBB508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5C8C848-CF0F-5FB5-14AB-B318671159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7FB2DD1-0E52-9834-C9F7-8F8761F16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E4CD024-CA18-8278-DF47-08154B627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2C86C45-028B-1AC3-A156-2F736939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61FAD76-39A5-2FF7-7021-E21D35778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A24D673-F755-F7C8-EE89-BC7C252B0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1644D0B-BD59-8BFA-089A-75312B5A1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495FCA6-1EC8-DDA4-99E1-33F07D21E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943403B-63DF-E2E4-2A21-A8B9BC6DC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32DA2B3-C1C8-7BCE-509C-5D68AB23F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99DA55F-88F0-9452-D344-C4FC69C29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FDDEAC6-86DD-D399-49E6-F1E92429A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FE86133-288D-1169-40B7-122616E482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8BEC8B6-454B-AE7E-8763-623A9079E3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33EE6D1-FA62-F06E-71AA-85337FB19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E1397C0-5B0F-26B7-365F-D4B9E33A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ECF763E-9824-7771-EAA9-3BE7E8E63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6B3064D-3B88-36ED-DB7F-ACFBD1988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FE7302D-856A-9C5B-DF2F-CA51CBCDC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45C55C8-D6B3-EFBF-E6E2-B31D976D4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449953-2DAD-2424-6CE3-5B2018C95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35B9E91-9B9D-F100-24FB-BB50633CE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F49AA4EF-DA2B-174B-4E2A-96B16093C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E97185B-F009-CEE3-2A6D-44C0070C4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6B8309F-5E72-1C17-B440-145829990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F3E3202-21D5-C89F-354C-1835B9E01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2FFC286-FD70-0651-7BCA-C7BE2ABBC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4" name="Google Shape;191;g31643f25a5e_3_2">
            <a:extLst>
              <a:ext uri="{FF2B5EF4-FFF2-40B4-BE49-F238E27FC236}">
                <a16:creationId xmlns:a16="http://schemas.microsoft.com/office/drawing/2014/main" id="{C1C95F6E-519D-C745-6E80-23FB4329EE79}"/>
              </a:ext>
            </a:extLst>
          </p:cNvPr>
          <p:cNvPicPr preferRelativeResize="0"/>
          <p:nvPr/>
        </p:nvPicPr>
        <p:blipFill rotWithShape="1">
          <a:blip r:embed="rId2">
            <a:alphaModFix/>
          </a:blip>
          <a:srcRect/>
          <a:stretch/>
        </p:blipFill>
        <p:spPr>
          <a:xfrm>
            <a:off x="7235388" y="849789"/>
            <a:ext cx="4582574" cy="2579211"/>
          </a:xfrm>
          <a:prstGeom prst="rect">
            <a:avLst/>
          </a:prstGeom>
          <a:noFill/>
          <a:ln>
            <a:noFill/>
          </a:ln>
        </p:spPr>
      </p:pic>
      <p:pic>
        <p:nvPicPr>
          <p:cNvPr id="5" name="Google Shape;192;g31643f25a5e_3_2">
            <a:extLst>
              <a:ext uri="{FF2B5EF4-FFF2-40B4-BE49-F238E27FC236}">
                <a16:creationId xmlns:a16="http://schemas.microsoft.com/office/drawing/2014/main" id="{1EDB9192-373B-D3AA-BA2B-D04710B7AA3B}"/>
              </a:ext>
            </a:extLst>
          </p:cNvPr>
          <p:cNvPicPr preferRelativeResize="0"/>
          <p:nvPr/>
        </p:nvPicPr>
        <p:blipFill rotWithShape="1">
          <a:blip r:embed="rId3">
            <a:alphaModFix/>
          </a:blip>
          <a:srcRect/>
          <a:stretch/>
        </p:blipFill>
        <p:spPr>
          <a:xfrm>
            <a:off x="7179005" y="3657160"/>
            <a:ext cx="4638957" cy="2792097"/>
          </a:xfrm>
          <a:prstGeom prst="rect">
            <a:avLst/>
          </a:prstGeom>
          <a:noFill/>
          <a:ln>
            <a:noFill/>
          </a:ln>
        </p:spPr>
      </p:pic>
    </p:spTree>
    <p:extLst>
      <p:ext uri="{BB962C8B-B14F-4D97-AF65-F5344CB8AC3E}">
        <p14:creationId xmlns:p14="http://schemas.microsoft.com/office/powerpoint/2010/main" val="426903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15F911-0F17-D039-7B22-DA1FC899F08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71C5E1-BEFB-998D-5CC9-B68C08D72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761B78-B14B-4EA9-91A3-172D5E45E7CF}"/>
              </a:ext>
            </a:extLst>
          </p:cNvPr>
          <p:cNvSpPr>
            <a:spLocks noGrp="1"/>
          </p:cNvSpPr>
          <p:nvPr>
            <p:ph type="title"/>
          </p:nvPr>
        </p:nvSpPr>
        <p:spPr>
          <a:xfrm>
            <a:off x="671073" y="279303"/>
            <a:ext cx="5922448" cy="1288673"/>
          </a:xfrm>
        </p:spPr>
        <p:txBody>
          <a:bodyPr anchor="b">
            <a:normAutofit/>
          </a:bodyPr>
          <a:lstStyle/>
          <a:p>
            <a:r>
              <a:rPr lang="en-US" sz="4100" dirty="0"/>
              <a:t>Claude AI vs Tableau – </a:t>
            </a:r>
            <a:br>
              <a:rPr lang="en-US" sz="4100" dirty="0"/>
            </a:br>
            <a:r>
              <a:rPr lang="en-US" sz="4400" dirty="0"/>
              <a:t>Satellite Orbits</a:t>
            </a:r>
            <a:endParaRPr lang="en-US" sz="4100" dirty="0"/>
          </a:p>
        </p:txBody>
      </p:sp>
      <p:sp>
        <p:nvSpPr>
          <p:cNvPr id="3" name="Content Placeholder 2">
            <a:extLst>
              <a:ext uri="{FF2B5EF4-FFF2-40B4-BE49-F238E27FC236}">
                <a16:creationId xmlns:a16="http://schemas.microsoft.com/office/drawing/2014/main" id="{023402AF-49E6-4FF5-CDF3-62342A8392E2}"/>
              </a:ext>
            </a:extLst>
          </p:cNvPr>
          <p:cNvSpPr>
            <a:spLocks noGrp="1"/>
          </p:cNvSpPr>
          <p:nvPr>
            <p:ph idx="1"/>
          </p:nvPr>
        </p:nvSpPr>
        <p:spPr>
          <a:xfrm>
            <a:off x="938906" y="1715151"/>
            <a:ext cx="5828708" cy="4351338"/>
          </a:xfrm>
        </p:spPr>
        <p:txBody>
          <a:bodyPr>
            <a:normAutofit lnSpcReduction="10000"/>
          </a:bodyPr>
          <a:lstStyle/>
          <a:p>
            <a:pPr marL="457200" lvl="0" indent="-330200" algn="just" rtl="0">
              <a:spcBef>
                <a:spcPts val="1000"/>
              </a:spcBef>
              <a:spcAft>
                <a:spcPts val="0"/>
              </a:spcAft>
              <a:buSzPts val="1600"/>
              <a:buChar char="●"/>
            </a:pPr>
            <a:r>
              <a:rPr lang="en-US" sz="2800" dirty="0"/>
              <a:t>AI has given correct visualization Pie chart to show the number of satellites in Earth centered orbits. Color encoding, distribution is clearly stated.</a:t>
            </a:r>
          </a:p>
          <a:p>
            <a:pPr marL="457200" lvl="0" indent="-330200" algn="just" rtl="0">
              <a:spcBef>
                <a:spcPts val="0"/>
              </a:spcBef>
              <a:spcAft>
                <a:spcPts val="0"/>
              </a:spcAft>
              <a:buSzPts val="1600"/>
              <a:buChar char="●"/>
            </a:pPr>
            <a:r>
              <a:rPr lang="en-US" sz="2800" dirty="0"/>
              <a:t>In tableau pie chart is designed to show number of satellites in % for each orbits (LEO, GEO, MEO, Elliptical) and by looking at proportion and color it can be said more number of LEO orbit satellites around earth.</a:t>
            </a:r>
          </a:p>
        </p:txBody>
      </p:sp>
      <p:grpSp>
        <p:nvGrpSpPr>
          <p:cNvPr id="14" name="Graphic 190">
            <a:extLst>
              <a:ext uri="{FF2B5EF4-FFF2-40B4-BE49-F238E27FC236}">
                <a16:creationId xmlns:a16="http://schemas.microsoft.com/office/drawing/2014/main" id="{C6F34588-50D3-3687-56AB-EA10A68DE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6620" y="736826"/>
            <a:ext cx="1598829" cy="531293"/>
            <a:chOff x="2504802" y="1755501"/>
            <a:chExt cx="1598829" cy="531293"/>
          </a:xfrm>
          <a:solidFill>
            <a:schemeClr val="tx1"/>
          </a:solidFill>
        </p:grpSpPr>
        <p:sp>
          <p:nvSpPr>
            <p:cNvPr id="15" name="Freeform: Shape 14">
              <a:extLst>
                <a:ext uri="{FF2B5EF4-FFF2-40B4-BE49-F238E27FC236}">
                  <a16:creationId xmlns:a16="http://schemas.microsoft.com/office/drawing/2014/main" id="{9636443F-9FE4-242B-0C2F-13ED0E7ED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8AF8A03-B8A1-8EF7-B9D7-25D6F3FFA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DB990E9B-7168-FE00-76A0-CE80CA14F6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85765" y="619275"/>
            <a:ext cx="932200" cy="932200"/>
            <a:chOff x="10791258" y="619275"/>
            <a:chExt cx="932200" cy="932200"/>
          </a:xfrm>
        </p:grpSpPr>
        <p:sp>
          <p:nvSpPr>
            <p:cNvPr id="19" name="Graphic 212">
              <a:extLst>
                <a:ext uri="{FF2B5EF4-FFF2-40B4-BE49-F238E27FC236}">
                  <a16:creationId xmlns:a16="http://schemas.microsoft.com/office/drawing/2014/main" id="{E7F1FF7E-B77E-8F6F-92BA-0F2388EC2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20344735-D235-00BC-DC5C-E6426F9A5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2" name="Group 21">
            <a:extLst>
              <a:ext uri="{FF2B5EF4-FFF2-40B4-BE49-F238E27FC236}">
                <a16:creationId xmlns:a16="http://schemas.microsoft.com/office/drawing/2014/main" id="{0F83E382-254A-10CC-E256-83656B294C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28487" y="4452518"/>
            <a:ext cx="1152011" cy="1152031"/>
            <a:chOff x="10154385" y="4452524"/>
            <a:chExt cx="1443404" cy="1443428"/>
          </a:xfrm>
          <a:solidFill>
            <a:schemeClr val="tx1"/>
          </a:solidFill>
        </p:grpSpPr>
        <p:grpSp>
          <p:nvGrpSpPr>
            <p:cNvPr id="23" name="Graphic 4">
              <a:extLst>
                <a:ext uri="{FF2B5EF4-FFF2-40B4-BE49-F238E27FC236}">
                  <a16:creationId xmlns:a16="http://schemas.microsoft.com/office/drawing/2014/main" id="{0BD0F83B-1887-020A-8AAC-ADB76FCA7B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4" name="Freeform: Shape 193">
                <a:extLst>
                  <a:ext uri="{FF2B5EF4-FFF2-40B4-BE49-F238E27FC236}">
                    <a16:creationId xmlns:a16="http://schemas.microsoft.com/office/drawing/2014/main" id="{C7D227BF-2F53-391C-EE7C-F03B3DF4F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8970189-799C-6692-2299-3A082C88D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61435E1-15E9-C95F-7164-CCA8E432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4A21371D-47B0-330C-6589-7985AA3FE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9695183-6171-071D-C8CF-E607ECACC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F0B77-764F-8FFC-A63D-BD1EE64D2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ACF3E-E70E-53B9-71C6-435FBD4D9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8F3D45-848E-39FB-E343-786BC8646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3AB1517-EB1A-18DD-6306-6FE33497A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8D98B21-03EC-F8E2-340D-9A9CB0B38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448322A-15F2-ACEB-8394-3CF7AF810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5CA0738-AC21-DF0D-55EC-4F12013BD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9A7CA497-B5E1-E3A4-B0A4-2F518AB0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F4E9531-ADF5-B86F-F8CE-77BED707E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E9438D4-F088-5E98-75CE-4A0FB43C0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FFDF0F-12A7-2EE8-094A-3D21E66B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7DEB1FB-58E3-7C59-E606-5A1D3744B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AB851C5-957E-82B4-259F-45270F218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3774897-457D-BA3E-6C44-4E1EDB38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DDD24B1-4BA7-A630-1EB0-35062AD00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137A06F-B25A-7BD2-8923-5408093EA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9C2FF4A-DF3B-FCA9-9272-D1DB738E3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14FC219-D5C0-A44B-CE71-B27ABBD90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3095E7A-8836-B3BC-112C-EF1C70BF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2DBE8F7-C0DF-B146-995C-03CDDD283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2B59A31-2029-E6DA-3568-B74ABBEB8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6645D5A-B377-E41D-B6AB-F8D3043B4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452E5EE-8D0E-7E27-831C-02C90F99B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B6C1647-6F12-763D-88F1-AB8D04F0BD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24948FB-9D6F-E579-779A-818E30321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67D06F5-3BA4-43DB-3235-8FA5CE87A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C364300-552F-99AA-C8D3-6F0C039B0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0E5850A0-565E-EB85-C9A1-44C8392E3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1E6A85B6-EE97-BA4E-CAC8-0879A366A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46B6613-47A5-CAAB-02F8-2C495742C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C320683-CD62-A976-2836-7A8FDA4A7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5A79366A-ADEA-CCCC-A0CC-0CD20FF91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E1CFFF-B01C-CEE5-AE06-61B1DFA6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D0CD9123-1D7C-7295-6DCE-04AE54B1F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8A0EABE-1B9C-EE0D-EBDE-D195A265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993398-FC3F-D0CD-C1E6-5E665A7D5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082917-26B5-223B-187E-B1F6D5F53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55E2281-842D-E2FF-09A5-6162AF573B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55B6E12-5E31-79C9-0C37-49488150D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32D6C7E-5F55-BC02-C845-D8F50F42A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D9C8735-3458-29DC-E3DE-79248E0EE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94A4F82-61A4-45F4-A93F-24B2BFE7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3B799DE0-52AB-2BC0-462F-2FBDEFA84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096878E-4730-2B51-A424-1B8B514EE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8703432E-F8CA-9E96-B1B9-DBB8BD2DC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E0784C46-CE7D-0C96-2666-7B11A6DF2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3DE78D-79CF-FF5B-2872-75EDBA6F2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93470E2-984E-6D4C-39D6-972F10D36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CAC91B7-B84F-D2E7-26CF-EF14A65CBD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F244C5A-DFDE-F721-2C19-DB4EE804A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45F6EDD-C8D4-5A71-DA74-A6377F9F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15F25FD-21F6-64D7-C90F-810CD5CC3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3499E6E-493A-0B8D-C819-1AD3DE30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AB54286-415E-63F6-A47B-DDBEF0CFB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9EC4D3-3A9B-CC7B-A99D-30689EC49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0CF949D-23AC-5C6E-E825-48264A571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0E12C00-A848-B58B-5695-02903F267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6B0BDE5-8631-2CAD-9351-181459CF5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70D1E6C-D463-7139-D842-CFF6456D7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AA6CAC2-A332-8DB4-FF1E-6F7F12363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6488ED7-37EF-0036-7EB6-FC830FC8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D04BFC7-B4B8-480D-EAD2-6ED2E73EE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592355F-CE4A-2D9F-A2C3-5847EED0E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9756BF3-10EB-8E21-8762-22FE2FF5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45959B0-6356-28DA-47C7-A8F707856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C15C511-FB1D-4FDD-970B-24FF2B6A0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69985F9-3DFA-356C-09C3-B8231F879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7610884-6F45-D724-FD2F-25560256F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1996950-C270-86C5-E2DB-FF8032A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A9DFB38-AD92-6176-AFFE-8ED164EF7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711440A-A53F-5998-F224-A257111C86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3440CA5-C9FC-1F21-1620-88EA77427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0BD12B6-88C1-F205-5F6A-BCBA24EB7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AC269F17-9300-741C-DDE9-91B4AEF81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E7B7FF0-7409-B203-0DCF-33FC0F322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DBBB8BE-C1F6-E9E9-5AEA-A4D853E57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08276FC-C99E-FAA5-5D8B-7815EF3C6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3DE253D-1F9E-8A89-6B8E-C119CAEC0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1840E83-0A41-3C3B-3EE4-D75F04B96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8F2A141B-3E98-C38D-E755-76E95077A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A4B7F00-166E-D861-9A96-EA0F02CC8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26DA1B8-B0C3-084B-8681-43DDE92F9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019F2D7-CA9B-028B-FAB4-40552C5BA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23EC022-BD9F-566A-3B33-FDA0DB7A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B15D8C7-9FAC-1113-A638-07FFB176C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D192C07E-F915-C373-8A4E-6E180A95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399D326-CE22-55AA-6FDC-248C37D01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BEE7EF3-28BE-3BEA-4166-57E6E84EC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FB2141F-A1BF-7CE5-FFDA-21625D5B5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7F1D60C-4B11-1A47-5A93-6E976FF8A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4F6C99B-5454-031C-26BF-AEBA968C3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6F0A5DD-F924-5171-DD05-5632E54B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3C87AAB-9020-586C-284F-FA37C4F0C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A9779F0C-CA47-CAB7-4CA4-51F86BF70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33F143ED-369D-BA54-D1F4-35BC2A90B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A3C562EC-835B-C66D-12E8-A6BE5F8A0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26E7C3E-E1B0-B71A-5F57-FFD1A73D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1D89297-182F-27CC-907C-127A1E3DA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F34D850-14E1-21A9-3963-2641350F3B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FDAB308-1F9E-45DD-C533-1FDF31A85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8B436F-7959-1887-17A2-7C030472C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DC1FC4A1-32B8-EC39-045A-F01628F60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D22FA6CA-01AC-5316-C9B0-0069EDB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D524EF05-A5B0-9CF5-E693-64BC7793F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9AACC21-D876-93B0-CDFB-F1915FB3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1A3FCECC-1991-159E-5DB7-5D6F532B5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91F9758-AA62-0D36-6A44-15A234F5A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9ED33FE9-E893-3114-17C1-36FDFD6CB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05D22FA-A72A-5E2B-FABA-BE673774F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6323A2BF-FA75-55FC-5E21-431CF86F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E8DDC4-0079-CBF2-8759-BB810D6C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A31642C-567E-CA30-61C1-DA9759AD8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ACC78D2-2038-7846-7A23-1E0436AC0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B413A4A0-2851-4473-A590-24B40C9F5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0C988EC-4B99-593D-43A5-3F0B7E273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56B7230-C7DB-0056-C87B-9AFF6593F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2B2DE12-6A67-041D-AC7F-DFA527F31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FCF5543-1E19-74D3-CBE1-EF68B0AA2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9CFB274-999B-DDD0-58DC-023A8709C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9A599195-3DDD-9CE8-CADF-40F9A4C37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D62F3CF4-EA06-B0D2-6B71-65C67CF78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E6D156FB-90A4-D82B-A459-4BE1D0B14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1DDA3A3-03AF-6CFC-D578-7B30335D6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0C999B60-E82E-4E42-3981-87DF3FB3B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D4068C4-51FC-C4FC-9FDE-0F3F436DC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1BD9758-2550-BB68-6F9D-A5FEE8A93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F3B8A4A-B06D-59E1-F9FB-D04452382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B7B0F81A-76E8-44D2-F4FF-D8E629FCC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0876CF4B-C7E2-B139-64A3-4206C9392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EFF5655-367B-2CE2-1899-DE92D581C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8CBE8D7-4B95-FF51-D523-EF55B266F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FDD6B03C-D99E-803E-ACD3-C1D8ECD09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8D305B1-7649-12C6-7684-8481A13A9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786AC64-6572-EA48-DD52-B98CCBF13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899FAC7-7D18-3D5D-7EAE-895BD075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CCECA10-DC75-DCD9-4F6D-D2B89E397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EE90D5-4604-0E17-5A5C-E582974D5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A10177F-AE4C-8B65-51CC-50FDF681E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46C23B4-4175-D979-ECEE-AB2C821EE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D1534A1-9358-0AB4-540C-E06809611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C5239FB-8522-89B9-1E84-DB69F4EC6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432DAA60-B44F-3ACF-F776-FCAE041F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869DBF4-B250-676F-A9F1-EDBB67AD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6F1BD4F-F7D3-A64C-54A6-FAF4BAD39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5683CF75-A87C-9C67-5C60-9DADD623F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628F872-5BD1-A557-64AE-2D1A6B525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AD4AF8D-B3E1-D672-A008-E0009E85E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23780457-4A6D-193C-EA32-D578A32F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ADE5754-F300-474E-C6FD-C6E45E1EB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7696489-5663-AF3F-661D-9356CDA9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1FB8DAE6-65C4-DAF2-98BC-D5F635B36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C40678C7-BD46-9960-DED7-0E509A15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A0A24C3-8F8A-8DB3-BAD7-16886E26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51F1252-1407-83CB-F848-B918A404D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DEEA753-36D3-7D00-7F8A-A5EB4E0F9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0820229-F48F-8B8A-002C-8B838803F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D5899F5-043E-E3E3-9A1D-4A988A176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F84DB9F-7A40-7A07-7558-8D31201D5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A2A8DD-FC63-4AF1-B454-DEC94261E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67B2DB47-B46F-5072-0F1F-D18CED669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AF87A8C-602B-1ABF-493A-350E4A7A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D5183A8-0222-D93B-AC78-4E43D569B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772E7071-281F-A1BA-DDC4-736A4C61E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68454BA-4A0F-CC0D-0E2A-5E35299C0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4" name="Graphic 4">
              <a:extLst>
                <a:ext uri="{FF2B5EF4-FFF2-40B4-BE49-F238E27FC236}">
                  <a16:creationId xmlns:a16="http://schemas.microsoft.com/office/drawing/2014/main" id="{0ACB01B7-5E54-9926-E00E-7FD51A15C1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5" name="Freeform: Shape 24">
                <a:extLst>
                  <a:ext uri="{FF2B5EF4-FFF2-40B4-BE49-F238E27FC236}">
                    <a16:creationId xmlns:a16="http://schemas.microsoft.com/office/drawing/2014/main" id="{36998540-53B6-480E-D0F8-E062DAA0B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0462CCE-6AFE-B95F-5F94-E8A0967DE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D8B4825-CADB-1F02-FBF5-05E436965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031AE0-1832-79FB-CF5C-BDD90C3DE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4E9F45E-28D0-CF89-FA86-A02B8C8B2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54733B-A58D-E7DB-D1CF-50A2BFBEB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F6681CD-0DD1-BD40-F41F-1B687E203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07EA157-E1C4-017D-B2E8-1CAE263E4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4033D9F-298D-F3AA-9352-8E3E73AB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E760470-EF6E-B566-3288-98FA6C1EF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E1D46C1-E9F6-C2AD-370D-0E0421B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55C632B-1E74-0426-57DA-1A63E023A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7A3EB19-E707-4E28-E5CF-2426AD585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63B2CD-7EA2-A051-FE5B-186958B07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A815B21-FB78-A86A-CB48-B94184027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9B69723-DDBE-27E8-C507-3D12AE175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1FC1F63-2E25-A687-9AB3-ED43911F8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C93AB6-3853-238D-1268-C8F8043B1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E315E46-A8AA-CBA3-A4F5-43DC71F70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9E57F14-C0C5-EB27-C550-1CCB78659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27B757-93A5-ECEA-9AE0-277746968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7991BFD-1D83-B773-FEDA-689CCC738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FF8AC09-9A05-E2C2-D1DB-ADC6291BD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658F6AE-9952-D857-8522-4501023F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426EB6-84B4-C5F1-212B-CF7CB2DFD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C012AE8-0434-7E6C-425C-576001995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EED4D5C-E65C-5C13-16CD-B46777518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78059FE-0A70-A607-F234-5E92330D8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84D5BE0-8ABB-C299-2462-84C467CF2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8D5B12-5E04-695B-C1E3-6B79CB2B0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C70C80C-414D-02F0-0814-C8DCCCED1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7875FFF-DD1B-32B0-16BE-E84C6CF8B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F2162A1-63B2-7E57-B9FA-70745A953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29BCE11-1C88-85B5-5E66-BD9CC6A80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469145C-BCB1-3FA7-8ADA-A3FD936F9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657CA8A-25F8-1C36-56BC-107FB27CA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9039FA2-0D89-B883-0BBA-B63C060AD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384CCAF-308A-1F50-FB8D-FA262ECFA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090E3E5-B39A-4A4C-D4F2-C1D4C6FC3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311F2DA-4238-FBDC-C789-A0055A109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8956BC-166C-D0F7-E854-DD7C7062B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21B14CC-6C0F-3D6D-2FB1-70A9FAEAA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E4DA44F-F730-0AF9-A5A9-E13B6ECA3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D27D4F4-9F98-04A0-304D-AEFDAFF7F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D2C45D1-37ED-494E-4E4B-B72FE65DA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2CB4B91-E3FC-4C97-423B-EFBF65347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8437C2E-808A-0F56-16BD-E29D7679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247A4F6-C7CA-D7B9-773D-2E3AAE431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48104EE-F1AE-B88D-E66D-C96349E8B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92075DE-DF04-2AD4-C1FD-60638E92C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539D58C-F677-8755-AB5C-4F56F4ABC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B00690C-1696-D49C-2C33-DCD9F2171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F6F67B5-A9CC-597E-B9C8-51245D5D4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834757-929B-8D84-41C3-3EC7FC26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251BD46-423E-4BC7-F41F-7C0136B27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CBF3125-C003-2DFA-E61E-8BE2E1EE3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73D3472-7AB3-9915-9ADA-B912C5E4A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E9811C1-67A0-EBD8-C417-7E3794D7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7B913B9-0568-6361-82FF-CB3B748BA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37EB0B9-9F9C-7CAD-68B1-B450F8C08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A5B52B-5364-C947-C3A4-3D260F9DD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4551627-FFE6-D0F3-904C-EC92C07B1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547C4F3-0689-CEF5-63C3-157F4EF6F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5FFB334-13A7-3EE8-273A-4515006F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B3158AA-BE79-EF7F-4816-FAC18D18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43D9FA1-C77C-97A4-8D65-2C864BF63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BFFE4BF-7548-2AB6-97DB-28904781F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06F07A7-AEA0-CE06-6607-05C532CB1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06CE50A-6D18-48CB-4AB5-EF4A6355F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4448E6E-127B-DD5A-C939-300F8D28E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623628B-D2D2-916F-E139-5DB359773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36903E-1366-6BF8-CFDC-56575D28D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79562E2-61C9-312E-EE19-C011BA96D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4B88B89-27E5-AAC9-8B48-944FCD7C8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2D2426C-512C-F910-E387-3F467212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DF400D5-FBFF-9E53-4220-F91701C61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D3247B1-17DF-F82F-5F68-36101E3B7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5ED2826-C670-79BB-7362-719D3F751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3D9BDD3-5BE4-F568-A9E1-47BB345B4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F242205-E776-530B-2436-5104FF41A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D35B7C2-EA06-AD9A-DE1A-7FDE501D6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91077B9-E96D-A504-E4A3-B16106291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E53558BE-D010-4060-2B71-12E817ED5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18C40FA-A012-6CEE-ED04-2AFF02646E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4533919-5F4A-DB5D-393C-F466FC11D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1FC783B-6FC7-BF1B-67E2-09D63AAD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BC3CD48-10C5-5459-C5D4-0B816E5A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423164-0C99-C776-CCAB-624ABEFDF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CAEB86C-CBE0-727F-1FD9-4062CE3DA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F0AA521-D53A-337D-4351-E822F4C8C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187A89A-F88C-5D2B-D429-27E994BD4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AE43CC4-2853-84B7-F870-68AF5A24E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9A96B8F-8F76-4F41-6F66-8ED9450F5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FE32017-BBD0-2498-278F-FF4BB7CD7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BB4363B-87A6-03E4-C67D-7B7AF2003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3F54C55-85C1-260D-FC72-2C905A17D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CF8FD9A-EB12-DD8E-3EE0-5E92CA146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2D8C568-D322-576D-D305-91D8EBE79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1EEAC5-8F46-13BB-57D3-983627C54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9D851ED-9995-E8E3-394F-57CE37332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AB1BE74-6CF8-A6F9-3E47-A40756F4A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ABD0733-2C5E-09FE-D724-5714861EB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B7B2305-F933-2183-6737-548906741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BE9A7CD-6CFA-C6AF-E5A6-8381BACF2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FCCE753-0DFF-AA98-8910-4EB99259D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4CC9C82-F77E-50A1-ACCE-597C1F73D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E1072F4-4ABC-90BB-EB92-4B0367DBF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16C519E-FE13-B440-4EDE-2041D22B8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99CCE09-0F87-4D32-552A-30B28E0A0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8D0A585-0E1D-0E97-76D9-A59A1E711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088FC72-3471-EA1E-D246-970397FF1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58BB8D7-131E-1270-898F-1ACDAD171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042B2FC-733D-DCC2-7DBD-108763B96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C75743F-A04F-CB99-B3E1-16459E4A9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B2C18DE-68FD-A9EE-1DC6-269D2436F8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E8A92D1-46F5-CDDD-B801-48D3B9E1A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8991A77-949F-A34B-E36F-169796A09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DD6B20A-ED0E-F78C-4458-45CD8AE07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3F293CD-E681-8841-8045-8EE429991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C14444-993D-1068-F579-0C27405E8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9A2DD6-E12D-BCC5-2AF3-9A3F3602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3ECD449-E3AB-C6A4-08E9-A7AE4694A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676720D-B52F-A611-FDC0-582FDF63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93F377B-9EC9-025F-3D64-DF69CFBC4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32C7CB1-A64C-51A3-79F5-0A678CB69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742732D-1BB4-95E6-A150-20DB9541A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3719B51-2FCF-060E-6FD5-D0CD77D78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075D1D1-84E8-9813-BA6E-616B4A416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8E0039D-139E-AA05-07C9-533503DE9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31D0AAF-47FD-FB63-9CF0-7A32F536A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39576AD-8358-D4F4-EC09-9C8D6A073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E7997F0-42AD-E873-7ECD-6050F950E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DAD5A56-50BB-2437-0371-8B5093E8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C4AD907-C3A7-D59F-1CE0-2770EF2F1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5363837-438B-3DED-215A-79D9A0A10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55ED70A-C951-1011-3E61-36AC4D486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D11A7F3-17C5-49AE-F313-81A7EE4A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DE34A0D-CED9-816E-55C4-1E4EBC7FA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8A8CD79-9CD8-7A40-DB33-3BD5B298F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8B1BC61-7D8D-ECD6-3485-44D6185F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E22960A-1C29-C5F6-0F49-864354F67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A591357-D3B4-2D5B-698B-DC65115A5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09F25F0D-EC87-7542-B1C9-61FAF8FFF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0F452B4-0D4B-23D2-9C3A-B1E726EB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CF53075-AC75-A0E9-00C0-B1A79AFA5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16DACD7-7D53-8BFE-7EDF-818B2E75B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FB8AAF5-3313-A2D7-A06E-FB21F6B5C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BFA8CEC-7767-FCE6-607A-8158507D9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7BED20C-4B3A-157F-B0E8-92E7E0E16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FA851E6-79C5-3E0D-E424-A3CE236AD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DD877E0-24A9-6342-6C4E-87302BEB0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B7E9093-42A0-541C-2223-E37EB01AA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81737B1-00E1-B460-5AFB-0F894174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0632475-E0FF-F3C3-A248-894FB6179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8C137EA-E1A5-7ACC-F951-B660FFE21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348A775-F15E-3EA5-0FD5-186386EEB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12CB995-6580-46DA-BB68-1221CB71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5CE7EA8-D67B-371E-F4AF-B50EEE3C6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8435897-E9BF-D34F-1F9E-8F8993A9B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C17D44B-B818-D66C-FD7B-AC6E9353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23A1124-2E88-21D5-3FA9-081083C71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A2AEA36-8B23-B73B-3FE1-0E834B27C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F2FE8D-7828-F3C7-8F49-2A551AB3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D2529B6-9A0D-B0DC-36CD-3DE3BC17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582BDA6-6001-3847-476C-FB7BB21F9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69274B4-27E2-DFB5-E9D3-140FA37E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307C2B0-2CE9-7386-5AC9-9868AF7D2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24726B7-95A1-D780-EC7A-687581100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752DF6F-E446-0C67-46A6-74A1CD7FB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6" name="Google Shape;200;g31643f25a5e_3_13">
            <a:extLst>
              <a:ext uri="{FF2B5EF4-FFF2-40B4-BE49-F238E27FC236}">
                <a16:creationId xmlns:a16="http://schemas.microsoft.com/office/drawing/2014/main" id="{E989803A-7770-2A29-50C8-F40DB161879D}"/>
              </a:ext>
            </a:extLst>
          </p:cNvPr>
          <p:cNvPicPr preferRelativeResize="0"/>
          <p:nvPr/>
        </p:nvPicPr>
        <p:blipFill rotWithShape="1">
          <a:blip r:embed="rId2">
            <a:alphaModFix/>
          </a:blip>
          <a:srcRect/>
          <a:stretch/>
        </p:blipFill>
        <p:spPr>
          <a:xfrm>
            <a:off x="7235385" y="741895"/>
            <a:ext cx="4617776" cy="2579211"/>
          </a:xfrm>
          <a:prstGeom prst="rect">
            <a:avLst/>
          </a:prstGeom>
          <a:noFill/>
          <a:ln>
            <a:noFill/>
          </a:ln>
        </p:spPr>
      </p:pic>
      <p:pic>
        <p:nvPicPr>
          <p:cNvPr id="7" name="Google Shape;201;g31643f25a5e_3_13">
            <a:extLst>
              <a:ext uri="{FF2B5EF4-FFF2-40B4-BE49-F238E27FC236}">
                <a16:creationId xmlns:a16="http://schemas.microsoft.com/office/drawing/2014/main" id="{BC3D78B9-42F9-69FC-2ED2-2364894FFF27}"/>
              </a:ext>
            </a:extLst>
          </p:cNvPr>
          <p:cNvPicPr preferRelativeResize="0"/>
          <p:nvPr/>
        </p:nvPicPr>
        <p:blipFill rotWithShape="1">
          <a:blip r:embed="rId3">
            <a:alphaModFix/>
          </a:blip>
          <a:srcRect/>
          <a:stretch/>
        </p:blipFill>
        <p:spPr>
          <a:xfrm>
            <a:off x="7235386" y="3659512"/>
            <a:ext cx="4617776" cy="2792097"/>
          </a:xfrm>
          <a:prstGeom prst="rect">
            <a:avLst/>
          </a:prstGeom>
          <a:noFill/>
          <a:ln>
            <a:noFill/>
          </a:ln>
        </p:spPr>
      </p:pic>
    </p:spTree>
    <p:extLst>
      <p:ext uri="{BB962C8B-B14F-4D97-AF65-F5344CB8AC3E}">
        <p14:creationId xmlns:p14="http://schemas.microsoft.com/office/powerpoint/2010/main" val="141834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6046A-2625-AACC-0ED0-15559F658D00}"/>
              </a:ext>
            </a:extLst>
          </p:cNvPr>
          <p:cNvSpPr>
            <a:spLocks noGrp="1"/>
          </p:cNvSpPr>
          <p:nvPr>
            <p:ph type="title"/>
          </p:nvPr>
        </p:nvSpPr>
        <p:spPr>
          <a:xfrm>
            <a:off x="1331088" y="565739"/>
            <a:ext cx="9745883" cy="1124949"/>
          </a:xfrm>
        </p:spPr>
        <p:txBody>
          <a:bodyPr>
            <a:normAutofit/>
          </a:bodyPr>
          <a:lstStyle/>
          <a:p>
            <a:r>
              <a:rPr lang="en-US" dirty="0"/>
              <a:t>Reflection of AI Assistance</a:t>
            </a:r>
          </a:p>
        </p:txBody>
      </p:sp>
      <p:sp>
        <p:nvSpPr>
          <p:cNvPr id="11"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3"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D3388A71-E1F0-EED1-7D62-EC15B8C844CD}"/>
              </a:ext>
            </a:extLst>
          </p:cNvPr>
          <p:cNvGraphicFramePr>
            <a:graphicFrameLocks noGrp="1"/>
          </p:cNvGraphicFramePr>
          <p:nvPr>
            <p:ph idx="1"/>
            <p:extLst>
              <p:ext uri="{D42A27DB-BD31-4B8C-83A1-F6EECF244321}">
                <p14:modId xmlns:p14="http://schemas.microsoft.com/office/powerpoint/2010/main" val="1641874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34DC-F987-79D3-ED34-21810AC37D95}"/>
              </a:ext>
            </a:extLst>
          </p:cNvPr>
          <p:cNvSpPr>
            <a:spLocks noGrp="1"/>
          </p:cNvSpPr>
          <p:nvPr>
            <p:ph type="title"/>
          </p:nvPr>
        </p:nvSpPr>
        <p:spPr/>
        <p:txBody>
          <a:bodyPr/>
          <a:lstStyle/>
          <a:p>
            <a:r>
              <a:rPr lang="en-US" dirty="0"/>
              <a:t>Earth and its Satellites</a:t>
            </a:r>
          </a:p>
        </p:txBody>
      </p:sp>
      <p:sp>
        <p:nvSpPr>
          <p:cNvPr id="3" name="Text Placeholder 2">
            <a:extLst>
              <a:ext uri="{FF2B5EF4-FFF2-40B4-BE49-F238E27FC236}">
                <a16:creationId xmlns:a16="http://schemas.microsoft.com/office/drawing/2014/main" id="{2E2816E4-F8BE-628F-5E48-682F556BF1AC}"/>
              </a:ext>
            </a:extLst>
          </p:cNvPr>
          <p:cNvSpPr>
            <a:spLocks noGrp="1"/>
          </p:cNvSpPr>
          <p:nvPr>
            <p:ph type="body" idx="1"/>
          </p:nvPr>
        </p:nvSpPr>
        <p:spPr/>
        <p:txBody>
          <a:bodyPr/>
          <a:lstStyle/>
          <a:p>
            <a:r>
              <a:rPr lang="en-US" dirty="0"/>
              <a:t>Situation</a:t>
            </a:r>
          </a:p>
        </p:txBody>
      </p:sp>
    </p:spTree>
    <p:extLst>
      <p:ext uri="{BB962C8B-B14F-4D97-AF65-F5344CB8AC3E}">
        <p14:creationId xmlns:p14="http://schemas.microsoft.com/office/powerpoint/2010/main" val="123579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8AB3D3-B8E3-A6E5-F6A7-60CCA533C8B0}"/>
              </a:ext>
            </a:extLst>
          </p:cNvPr>
          <p:cNvSpPr>
            <a:spLocks noGrp="1"/>
          </p:cNvSpPr>
          <p:nvPr>
            <p:ph type="title"/>
          </p:nvPr>
        </p:nvSpPr>
        <p:spPr>
          <a:xfrm>
            <a:off x="6234865" y="568517"/>
            <a:ext cx="5248221" cy="886379"/>
          </a:xfrm>
        </p:spPr>
        <p:txBody>
          <a:bodyPr>
            <a:normAutofit/>
          </a:bodyPr>
          <a:lstStyle/>
          <a:p>
            <a:r>
              <a:rPr lang="en-US" dirty="0"/>
              <a:t>Context</a:t>
            </a:r>
          </a:p>
        </p:txBody>
      </p:sp>
      <p:pic>
        <p:nvPicPr>
          <p:cNvPr id="5" name="Picture 4" descr="A row of satellite dishes in the night sky&#10;&#10;Description automatically generated">
            <a:extLst>
              <a:ext uri="{FF2B5EF4-FFF2-40B4-BE49-F238E27FC236}">
                <a16:creationId xmlns:a16="http://schemas.microsoft.com/office/drawing/2014/main" id="{C72395B0-BBF2-6A10-7166-2C0C7CA07829}"/>
              </a:ext>
            </a:extLst>
          </p:cNvPr>
          <p:cNvPicPr>
            <a:picLocks noChangeAspect="1"/>
          </p:cNvPicPr>
          <p:nvPr/>
        </p:nvPicPr>
        <p:blipFill>
          <a:blip r:embed="rId2"/>
          <a:srcRect l="17251" r="26499"/>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oup 14">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6" name="Freeform: Shape 15">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FC0AEB4D-0208-18A5-1D42-ACA981ABE36E}"/>
              </a:ext>
            </a:extLst>
          </p:cNvPr>
          <p:cNvSpPr>
            <a:spLocks noGrp="1"/>
          </p:cNvSpPr>
          <p:nvPr>
            <p:ph idx="1"/>
          </p:nvPr>
        </p:nvSpPr>
        <p:spPr>
          <a:xfrm>
            <a:off x="6234868" y="1820369"/>
            <a:ext cx="5217173" cy="4351338"/>
          </a:xfrm>
        </p:spPr>
        <p:txBody>
          <a:bodyPr>
            <a:normAutofit/>
          </a:bodyPr>
          <a:lstStyle/>
          <a:p>
            <a:pPr algn="just"/>
            <a:r>
              <a:rPr lang="en-US" sz="1800" dirty="0"/>
              <a:t>The need for space exploration, global connection and developing countries expanding their Space research has led to an explosion in space industry. Creating a void of needing more space players. </a:t>
            </a:r>
          </a:p>
          <a:p>
            <a:pPr algn="just"/>
            <a:r>
              <a:rPr lang="en-US" sz="1800" dirty="0"/>
              <a:t>The dataset represents the operational and non-operational satellites in orbit, showcasing their research areas, ownership, orbits, launch site &amp; time and technical specifications of the satellite.</a:t>
            </a:r>
          </a:p>
          <a:p>
            <a:pPr algn="just"/>
            <a:r>
              <a:rPr lang="en-US" sz="1800" dirty="0"/>
              <a:t>We explored From the dataset it is noticed that increasing demand of satellites from 2016 till 2023 for communication, Earth observation, and technology development drives the growth of satellite launches around Earth. There are more number of satellites in space including inactive satellites and other space junk which are raising concerns of space sustainability.</a:t>
            </a:r>
          </a:p>
        </p:txBody>
      </p:sp>
      <p:grpSp>
        <p:nvGrpSpPr>
          <p:cNvPr id="1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 name="Freeform: Shape 1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6"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7" name="Freeform: Shape 26">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3418983"/>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docProps/app.xml><?xml version="1.0" encoding="utf-8"?>
<Properties xmlns="http://schemas.openxmlformats.org/officeDocument/2006/extended-properties" xmlns:vt="http://schemas.openxmlformats.org/officeDocument/2006/docPropsVTypes">
  <Template>Mesh</Template>
  <TotalTime>94</TotalTime>
  <Words>884</Words>
  <Application>Microsoft Macintosh PowerPoint</Application>
  <PresentationFormat>Widescreen</PresentationFormat>
  <Paragraphs>70</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Source Sans Pro</vt:lpstr>
      <vt:lpstr>Source Sans Pro SemiBold</vt:lpstr>
      <vt:lpstr>FunkyShapesDarkVTI</vt:lpstr>
      <vt:lpstr>Moons (artificial) around the Head</vt:lpstr>
      <vt:lpstr>Comparison between Claude AI &amp; Tableau Dashboard</vt:lpstr>
      <vt:lpstr>Claude AI Dashboard</vt:lpstr>
      <vt:lpstr>Claude AI vs Tableau –  Top satellite operators</vt:lpstr>
      <vt:lpstr>Claude AI vs Tableau –  Satellite Research Areas</vt:lpstr>
      <vt:lpstr>Claude AI vs Tableau –  Satellite Orbits</vt:lpstr>
      <vt:lpstr>Reflection of AI Assistance</vt:lpstr>
      <vt:lpstr>Earth and its Satellites</vt:lpstr>
      <vt:lpstr>Context</vt:lpstr>
      <vt:lpstr>Satellites and Its Orbits</vt:lpstr>
      <vt:lpstr>Satellites launch trends</vt:lpstr>
      <vt:lpstr>Which countries are launching satellites?</vt:lpstr>
      <vt:lpstr>Satellites launched each year countries</vt:lpstr>
      <vt:lpstr>The dark side of the Moon The Space Junk</vt:lpstr>
      <vt:lpstr>Earth Orbit and Satellites - Now</vt:lpstr>
      <vt:lpstr>Earth Orbit and Satellites – 2050 (Expected)</vt:lpstr>
      <vt:lpstr>Is this a problem?</vt:lpstr>
      <vt:lpstr>Growing inactive satellites – A problem?</vt:lpstr>
      <vt:lpstr>Recommendations</vt:lpstr>
      <vt:lpstr>Solution lies arounds (not single solution fits all)</vt:lpstr>
      <vt:lpstr>A few more solution (not single solution fits all)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Malhan, Kunal</dc:creator>
  <cp:lastModifiedBy>Malhan, Kunal</cp:lastModifiedBy>
  <cp:revision>6</cp:revision>
  <dcterms:created xsi:type="dcterms:W3CDTF">2024-11-19T00:01:54Z</dcterms:created>
  <dcterms:modified xsi:type="dcterms:W3CDTF">2024-11-19T01:44:50Z</dcterms:modified>
</cp:coreProperties>
</file>